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04" r:id="rId2"/>
    <p:sldId id="325" r:id="rId3"/>
    <p:sldId id="326" r:id="rId4"/>
    <p:sldId id="305" r:id="rId5"/>
    <p:sldId id="323" r:id="rId6"/>
    <p:sldId id="324"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7" r:id="rId24"/>
  </p:sldIdLst>
  <p:sldSz cx="9144000" cy="6858000" type="screen4x3"/>
  <p:notesSz cx="6858000" cy="9144000"/>
  <p:defaultTextStyle>
    <a:defPPr>
      <a:defRPr lang="es-E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24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44" autoAdjust="0"/>
    <p:restoredTop sz="94764" autoAdjust="0"/>
  </p:normalViewPr>
  <p:slideViewPr>
    <p:cSldViewPr snapToGrid="0" snapToObjects="1">
      <p:cViewPr varScale="1">
        <p:scale>
          <a:sx n="80" d="100"/>
          <a:sy n="80" d="100"/>
        </p:scale>
        <p:origin x="1080" y="78"/>
      </p:cViewPr>
      <p:guideLst>
        <p:guide orient="horz" pos="2160"/>
        <p:guide pos="2880"/>
      </p:guideLst>
    </p:cSldViewPr>
  </p:slideViewPr>
  <p:notesTextViewPr>
    <p:cViewPr>
      <p:scale>
        <a:sx n="100" d="100"/>
        <a:sy n="100" d="100"/>
      </p:scale>
      <p:origin x="0" y="0"/>
    </p:cViewPr>
  </p:notesTextViewPr>
  <p:sorterViewPr>
    <p:cViewPr>
      <p:scale>
        <a:sx n="38" d="100"/>
        <a:sy n="3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75A1B-33B6-45DF-BB03-50BC19E86DA4}" type="datetimeFigureOut">
              <a:rPr lang="es-CL" smtClean="0"/>
              <a:t>14-10-2014</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F8722-A707-414C-BDD7-150DF83D814A}" type="slidenum">
              <a:rPr lang="es-CL" smtClean="0"/>
              <a:t>‹Nº›</a:t>
            </a:fld>
            <a:endParaRPr lang="es-CL"/>
          </a:p>
        </p:txBody>
      </p:sp>
    </p:spTree>
    <p:extLst>
      <p:ext uri="{BB962C8B-B14F-4D97-AF65-F5344CB8AC3E}">
        <p14:creationId xmlns:p14="http://schemas.microsoft.com/office/powerpoint/2010/main" val="4271513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CF5348BD-8995-2F4D-9A88-CE5BBC7E08E2}" type="datetimeFigureOut">
              <a:rPr lang="es-ES"/>
              <a:pPr>
                <a:defRPr/>
              </a:pPr>
              <a:t>14/10/2014</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70B6C060-8C5B-D24D-A7F4-F272E815EEF3}" type="slidenum">
              <a:rPr lang="es-ES"/>
              <a:pPr>
                <a:defRPr/>
              </a:pPr>
              <a:t>‹Nº›</a:t>
            </a:fld>
            <a:endParaRPr lang="es-ES"/>
          </a:p>
        </p:txBody>
      </p:sp>
    </p:spTree>
    <p:extLst>
      <p:ext uri="{BB962C8B-B14F-4D97-AF65-F5344CB8AC3E}">
        <p14:creationId xmlns:p14="http://schemas.microsoft.com/office/powerpoint/2010/main" val="180242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9214208D-02D0-844F-8F98-594E65ABB306}" type="datetimeFigureOut">
              <a:rPr lang="es-ES"/>
              <a:pPr>
                <a:defRPr/>
              </a:pPr>
              <a:t>14/10/2014</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73C835E1-4345-724E-B55F-D350E9C044FF}" type="slidenum">
              <a:rPr lang="es-ES"/>
              <a:pPr>
                <a:defRPr/>
              </a:pPr>
              <a:t>‹Nº›</a:t>
            </a:fld>
            <a:endParaRPr lang="es-ES"/>
          </a:p>
        </p:txBody>
      </p:sp>
    </p:spTree>
    <p:extLst>
      <p:ext uri="{BB962C8B-B14F-4D97-AF65-F5344CB8AC3E}">
        <p14:creationId xmlns:p14="http://schemas.microsoft.com/office/powerpoint/2010/main" val="186186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AD0F1F3-9A38-8448-AD92-C38D5EC07CC5}" type="datetimeFigureOut">
              <a:rPr lang="es-ES"/>
              <a:pPr>
                <a:defRPr/>
              </a:pPr>
              <a:t>14/10/2014</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2DCEF801-D34A-9646-8685-07ABD8FC725A}" type="slidenum">
              <a:rPr lang="es-ES"/>
              <a:pPr>
                <a:defRPr/>
              </a:pPr>
              <a:t>‹Nº›</a:t>
            </a:fld>
            <a:endParaRPr lang="es-ES"/>
          </a:p>
        </p:txBody>
      </p:sp>
    </p:spTree>
    <p:extLst>
      <p:ext uri="{BB962C8B-B14F-4D97-AF65-F5344CB8AC3E}">
        <p14:creationId xmlns:p14="http://schemas.microsoft.com/office/powerpoint/2010/main" val="124829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3AF5DCCD-CE12-FA46-898D-74726E7EC98B}" type="datetimeFigureOut">
              <a:rPr lang="es-ES"/>
              <a:pPr>
                <a:defRPr/>
              </a:pPr>
              <a:t>14/10/2014</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91DFDAAC-3EB5-DC49-B906-9CBF3874EE20}" type="slidenum">
              <a:rPr lang="es-ES"/>
              <a:pPr>
                <a:defRPr/>
              </a:pPr>
              <a:t>‹Nº›</a:t>
            </a:fld>
            <a:endParaRPr lang="es-ES"/>
          </a:p>
        </p:txBody>
      </p:sp>
    </p:spTree>
    <p:extLst>
      <p:ext uri="{BB962C8B-B14F-4D97-AF65-F5344CB8AC3E}">
        <p14:creationId xmlns:p14="http://schemas.microsoft.com/office/powerpoint/2010/main" val="427252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20E6A957-869E-9340-AB2A-82E8F6F9D064}" type="datetimeFigureOut">
              <a:rPr lang="es-ES"/>
              <a:pPr>
                <a:defRPr/>
              </a:pPr>
              <a:t>14/10/2014</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D680FCD1-EA83-4C4D-9DFC-FCF441AABAAA}" type="slidenum">
              <a:rPr lang="es-ES"/>
              <a:pPr>
                <a:defRPr/>
              </a:pPr>
              <a:t>‹Nº›</a:t>
            </a:fld>
            <a:endParaRPr lang="es-ES"/>
          </a:p>
        </p:txBody>
      </p:sp>
    </p:spTree>
    <p:extLst>
      <p:ext uri="{BB962C8B-B14F-4D97-AF65-F5344CB8AC3E}">
        <p14:creationId xmlns:p14="http://schemas.microsoft.com/office/powerpoint/2010/main" val="8306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F58C1A73-786B-C148-8BE2-37B63AEB10C0}" type="datetimeFigureOut">
              <a:rPr lang="es-ES"/>
              <a:pPr>
                <a:defRPr/>
              </a:pPr>
              <a:t>14/10/2014</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BBBEEA60-64E4-3443-BD00-98E6606307A2}" type="slidenum">
              <a:rPr lang="es-ES"/>
              <a:pPr>
                <a:defRPr/>
              </a:pPr>
              <a:t>‹Nº›</a:t>
            </a:fld>
            <a:endParaRPr lang="es-ES"/>
          </a:p>
        </p:txBody>
      </p:sp>
    </p:spTree>
    <p:extLst>
      <p:ext uri="{BB962C8B-B14F-4D97-AF65-F5344CB8AC3E}">
        <p14:creationId xmlns:p14="http://schemas.microsoft.com/office/powerpoint/2010/main" val="365108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6C1C8201-A979-B446-8C6B-86799D65DACD}" type="datetimeFigureOut">
              <a:rPr lang="es-ES"/>
              <a:pPr>
                <a:defRPr/>
              </a:pPr>
              <a:t>14/10/2014</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17E74B9F-1C69-8A44-BF68-4B4F661AF698}" type="slidenum">
              <a:rPr lang="es-ES"/>
              <a:pPr>
                <a:defRPr/>
              </a:pPr>
              <a:t>‹Nº›</a:t>
            </a:fld>
            <a:endParaRPr lang="es-ES"/>
          </a:p>
        </p:txBody>
      </p:sp>
    </p:spTree>
    <p:extLst>
      <p:ext uri="{BB962C8B-B14F-4D97-AF65-F5344CB8AC3E}">
        <p14:creationId xmlns:p14="http://schemas.microsoft.com/office/powerpoint/2010/main" val="248027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BF96C960-BC47-CE48-A018-F82928F20B9C}" type="datetimeFigureOut">
              <a:rPr lang="es-ES"/>
              <a:pPr>
                <a:defRPr/>
              </a:pPr>
              <a:t>14/10/2014</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7013ADB7-AC7B-0540-A9DD-E8455334658D}" type="slidenum">
              <a:rPr lang="es-ES"/>
              <a:pPr>
                <a:defRPr/>
              </a:pPr>
              <a:t>‹Nº›</a:t>
            </a:fld>
            <a:endParaRPr lang="es-ES"/>
          </a:p>
        </p:txBody>
      </p:sp>
    </p:spTree>
    <p:extLst>
      <p:ext uri="{BB962C8B-B14F-4D97-AF65-F5344CB8AC3E}">
        <p14:creationId xmlns:p14="http://schemas.microsoft.com/office/powerpoint/2010/main" val="95593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78145AFA-88E5-664D-8B3D-130D977F94B4}" type="datetimeFigureOut">
              <a:rPr lang="es-ES"/>
              <a:pPr>
                <a:defRPr/>
              </a:pPr>
              <a:t>14/10/2014</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07D1A6E0-806A-ED4F-8A21-F76AE115C9DD}" type="slidenum">
              <a:rPr lang="es-ES"/>
              <a:pPr>
                <a:defRPr/>
              </a:pPr>
              <a:t>‹Nº›</a:t>
            </a:fld>
            <a:endParaRPr lang="es-ES"/>
          </a:p>
        </p:txBody>
      </p:sp>
    </p:spTree>
    <p:extLst>
      <p:ext uri="{BB962C8B-B14F-4D97-AF65-F5344CB8AC3E}">
        <p14:creationId xmlns:p14="http://schemas.microsoft.com/office/powerpoint/2010/main" val="214653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155E7654-DAC1-284A-9F5E-1C4120C6C117}" type="datetimeFigureOut">
              <a:rPr lang="es-ES"/>
              <a:pPr>
                <a:defRPr/>
              </a:pPr>
              <a:t>14/10/2014</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10601071-517A-C24D-929A-5FFA9483201A}" type="slidenum">
              <a:rPr lang="es-ES"/>
              <a:pPr>
                <a:defRPr/>
              </a:pPr>
              <a:t>‹Nº›</a:t>
            </a:fld>
            <a:endParaRPr lang="es-ES"/>
          </a:p>
        </p:txBody>
      </p:sp>
    </p:spTree>
    <p:extLst>
      <p:ext uri="{BB962C8B-B14F-4D97-AF65-F5344CB8AC3E}">
        <p14:creationId xmlns:p14="http://schemas.microsoft.com/office/powerpoint/2010/main" val="211390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Arrastre la imagen al marcador de posición o haga clic en el icono para agregar</a:t>
            </a:r>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475321F4-0231-FC47-89C9-2D89E9E1BB56}" type="datetimeFigureOut">
              <a:rPr lang="es-ES"/>
              <a:pPr>
                <a:defRPr/>
              </a:pPr>
              <a:t>14/10/2014</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9E15009C-0232-654A-9845-DF6D9C62D108}" type="slidenum">
              <a:rPr lang="es-ES"/>
              <a:pPr>
                <a:defRPr/>
              </a:pPr>
              <a:t>‹Nº›</a:t>
            </a:fld>
            <a:endParaRPr lang="es-ES"/>
          </a:p>
        </p:txBody>
      </p:sp>
    </p:spTree>
    <p:extLst>
      <p:ext uri="{BB962C8B-B14F-4D97-AF65-F5344CB8AC3E}">
        <p14:creationId xmlns:p14="http://schemas.microsoft.com/office/powerpoint/2010/main" val="413599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_tradnl"/>
              <a:t>Clic para editar título</a:t>
            </a:r>
            <a:endParaRPr lang="es-ES"/>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1951FED1-C911-2B46-973F-44B8DD1C7CAA}" type="datetimeFigureOut">
              <a:rPr lang="es-ES"/>
              <a:pPr>
                <a:defRPr/>
              </a:pPr>
              <a:t>14/10/2014</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E7A4AA11-BD40-3342-8EA0-E64DF414753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026" name="Picture 2" descr="http://2.bp.blogspot.com/-5gBg9hl0cKM/UUuetKBOuhI/AAAAAAAAAEs/zWDQdMufRrw/s1600/boy-girl-read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2992" y="4034855"/>
            <a:ext cx="4925877" cy="2413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4"/>
          <p:cNvSpPr txBox="1">
            <a:spLocks noChangeArrowheads="1"/>
          </p:cNvSpPr>
          <p:nvPr/>
        </p:nvSpPr>
        <p:spPr bwMode="auto">
          <a:xfrm>
            <a:off x="0" y="2433075"/>
            <a:ext cx="8064500" cy="717550"/>
          </a:xfrm>
          <a:prstGeom prst="rect">
            <a:avLst/>
          </a:prstGeom>
          <a:noFill/>
          <a:ln w="9525">
            <a:noFill/>
            <a:miter lim="800000"/>
            <a:headEnd/>
            <a:tailEnd/>
          </a:ln>
          <a:effectLst/>
        </p:spPr>
        <p:txBody>
          <a:bodyPr>
            <a:spAutoFit/>
          </a:bodyPr>
          <a:lstStyle/>
          <a:p>
            <a:pPr algn="r" defTabSz="914400"/>
            <a:r>
              <a:rPr lang="es-ES" sz="4100" b="1" dirty="0">
                <a:solidFill>
                  <a:srgbClr val="0054A8"/>
                </a:solidFill>
                <a:effectLst>
                  <a:outerShdw blurRad="38100" dist="38100" dir="2700000" algn="tl">
                    <a:srgbClr val="C0C0C0"/>
                  </a:outerShdw>
                </a:effectLst>
                <a:latin typeface="Calibri" pitchFamily="34" charset="0"/>
                <a:ea typeface="ＭＳ Ｐゴシック" pitchFamily="-107" charset="-128"/>
                <a:cs typeface="+mn-cs"/>
              </a:rPr>
              <a:t>LENGUAJE Y COMUNICACIÓN</a:t>
            </a:r>
            <a:endParaRPr lang="es-ES" sz="4100" b="1" dirty="0">
              <a:solidFill>
                <a:srgbClr val="0054A8"/>
              </a:solidFill>
              <a:latin typeface="Calibri" pitchFamily="34" charset="0"/>
              <a:ea typeface="ＭＳ Ｐゴシック" pitchFamily="-107" charset="-128"/>
              <a:cs typeface="+mn-cs"/>
            </a:endParaRPr>
          </a:p>
        </p:txBody>
      </p:sp>
      <p:sp>
        <p:nvSpPr>
          <p:cNvPr id="6" name="Text Box 16"/>
          <p:cNvSpPr txBox="1">
            <a:spLocks noChangeArrowheads="1"/>
          </p:cNvSpPr>
          <p:nvPr/>
        </p:nvSpPr>
        <p:spPr bwMode="auto">
          <a:xfrm>
            <a:off x="829731" y="3360824"/>
            <a:ext cx="2531462" cy="674031"/>
          </a:xfrm>
          <a:prstGeom prst="rect">
            <a:avLst/>
          </a:prstGeom>
          <a:noFill/>
          <a:ln w="9525">
            <a:noFill/>
            <a:miter lim="800000"/>
            <a:headEnd/>
            <a:tailEnd/>
          </a:ln>
        </p:spPr>
        <p:txBody>
          <a:bodyPr wrap="none">
            <a:spAutoFit/>
          </a:bodyPr>
          <a:lstStyle/>
          <a:p>
            <a:pPr algn="just" defTabSz="914400">
              <a:lnSpc>
                <a:spcPct val="90000"/>
              </a:lnSpc>
            </a:pPr>
            <a:r>
              <a:rPr lang="es-CL" sz="2400" b="1" dirty="0" smtClean="0">
                <a:solidFill>
                  <a:srgbClr val="808080"/>
                </a:solidFill>
                <a:latin typeface="Arial" charset="0"/>
                <a:ea typeface="ＭＳ Ｐゴシック" pitchFamily="-107" charset="-128"/>
                <a:cs typeface="+mn-cs"/>
              </a:rPr>
              <a:t>Clase</a:t>
            </a:r>
            <a:r>
              <a:rPr lang="es-419" sz="2400" b="1" dirty="0" smtClean="0">
                <a:solidFill>
                  <a:srgbClr val="808080"/>
                </a:solidFill>
                <a:latin typeface="Arial" charset="0"/>
                <a:ea typeface="ＭＳ Ｐゴシック" pitchFamily="-107" charset="-128"/>
                <a:cs typeface="+mn-cs"/>
              </a:rPr>
              <a:t> 21</a:t>
            </a:r>
            <a:endParaRPr lang="es-CL" sz="2400" b="1" dirty="0">
              <a:solidFill>
                <a:srgbClr val="808080"/>
              </a:solidFill>
              <a:latin typeface="Arial" charset="0"/>
              <a:ea typeface="ＭＳ Ｐゴシック" pitchFamily="-107" charset="-128"/>
              <a:cs typeface="+mn-cs"/>
            </a:endParaRPr>
          </a:p>
          <a:p>
            <a:pPr marL="342900" indent="-342900" algn="just" defTabSz="914400">
              <a:lnSpc>
                <a:spcPct val="90000"/>
              </a:lnSpc>
              <a:buFont typeface="Arial" panose="020B0604020202020204" pitchFamily="34" charset="0"/>
              <a:buChar char="•"/>
            </a:pPr>
            <a:r>
              <a:rPr lang="es-419" b="1" dirty="0" smtClean="0">
                <a:solidFill>
                  <a:srgbClr val="808080"/>
                </a:solidFill>
                <a:latin typeface="Arial" charset="0"/>
                <a:ea typeface="ＭＳ Ｐゴシック" pitchFamily="-107" charset="-128"/>
                <a:cs typeface="+mn-cs"/>
              </a:rPr>
              <a:t>Género Dramático</a:t>
            </a:r>
          </a:p>
        </p:txBody>
      </p:sp>
      <p:sp>
        <p:nvSpPr>
          <p:cNvPr id="7" name="Text Box 16"/>
          <p:cNvSpPr txBox="1">
            <a:spLocks noChangeArrowheads="1"/>
          </p:cNvSpPr>
          <p:nvPr/>
        </p:nvSpPr>
        <p:spPr bwMode="auto">
          <a:xfrm>
            <a:off x="6571370" y="6470530"/>
            <a:ext cx="2337499" cy="244682"/>
          </a:xfrm>
          <a:prstGeom prst="rect">
            <a:avLst/>
          </a:prstGeom>
          <a:noFill/>
          <a:ln w="9525">
            <a:noFill/>
            <a:miter lim="800000"/>
            <a:headEnd/>
            <a:tailEnd/>
          </a:ln>
        </p:spPr>
        <p:txBody>
          <a:bodyPr wrap="none">
            <a:spAutoFit/>
          </a:bodyPr>
          <a:lstStyle/>
          <a:p>
            <a:pPr algn="just" defTabSz="914400">
              <a:lnSpc>
                <a:spcPct val="90000"/>
              </a:lnSpc>
            </a:pPr>
            <a:r>
              <a:rPr lang="es-CL" sz="1100" b="1" dirty="0" smtClean="0">
                <a:solidFill>
                  <a:srgbClr val="808080"/>
                </a:solidFill>
                <a:latin typeface="Arial" charset="0"/>
                <a:ea typeface="ＭＳ Ｐゴシック" pitchFamily="-107" charset="-128"/>
                <a:cs typeface="+mn-cs"/>
              </a:rPr>
              <a:t>P</a:t>
            </a:r>
            <a:r>
              <a:rPr lang="es-419" sz="1100" b="1" dirty="0" err="1" smtClean="0">
                <a:solidFill>
                  <a:srgbClr val="808080"/>
                </a:solidFill>
                <a:latin typeface="Arial" charset="0"/>
                <a:ea typeface="ＭＳ Ｐゴシック" pitchFamily="-107" charset="-128"/>
                <a:cs typeface="+mn-cs"/>
              </a:rPr>
              <a:t>rof</a:t>
            </a:r>
            <a:r>
              <a:rPr lang="es-419" sz="1100" b="1" dirty="0" smtClean="0">
                <a:solidFill>
                  <a:srgbClr val="808080"/>
                </a:solidFill>
                <a:latin typeface="Arial" charset="0"/>
                <a:ea typeface="ＭＳ Ｐゴシック" pitchFamily="-107" charset="-128"/>
                <a:cs typeface="+mn-cs"/>
              </a:rPr>
              <a:t>. Alexie Paredes Monasterio</a:t>
            </a:r>
            <a:endParaRPr lang="es-ES" sz="1100" b="1" dirty="0">
              <a:solidFill>
                <a:srgbClr val="808080"/>
              </a:solidFill>
              <a:latin typeface="Arial" charset="0"/>
              <a:ea typeface="ＭＳ Ｐゴシック" pitchFamily="-107" charset="-128"/>
              <a:cs typeface="+mn-cs"/>
            </a:endParaRPr>
          </a:p>
        </p:txBody>
      </p:sp>
    </p:spTree>
    <p:extLst>
      <p:ext uri="{BB962C8B-B14F-4D97-AF65-F5344CB8AC3E}">
        <p14:creationId xmlns:p14="http://schemas.microsoft.com/office/powerpoint/2010/main" val="268404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3 Rectángulo"/>
          <p:cNvSpPr/>
          <p:nvPr/>
        </p:nvSpPr>
        <p:spPr bwMode="auto">
          <a:xfrm>
            <a:off x="161984" y="1354015"/>
            <a:ext cx="8683078" cy="4922960"/>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sng" strike="noStrike" kern="0" cap="none" spc="0" normalizeH="0" baseline="0" noProof="0">
              <a:ln>
                <a:noFill/>
              </a:ln>
              <a:solidFill>
                <a:srgbClr val="FFFFFF"/>
              </a:solidFill>
              <a:effectLst/>
              <a:uLnTx/>
              <a:uFillTx/>
              <a:latin typeface="Arial"/>
              <a:ea typeface="+mn-ea"/>
              <a:cs typeface="+mn-cs"/>
            </a:endParaRPr>
          </a:p>
        </p:txBody>
      </p:sp>
      <p:pic>
        <p:nvPicPr>
          <p:cNvPr id="4" name="Picture 4" descr="0003431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216" y="562708"/>
            <a:ext cx="2109828" cy="272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stretch>
            <a:fillRect/>
          </a:stretch>
        </p:blipFill>
        <p:spPr>
          <a:xfrm>
            <a:off x="263373" y="1482703"/>
            <a:ext cx="4806442" cy="3611240"/>
          </a:xfrm>
          <a:prstGeom prst="rect">
            <a:avLst/>
          </a:prstGeom>
        </p:spPr>
      </p:pic>
      <p:pic>
        <p:nvPicPr>
          <p:cNvPr id="2" name="Picture 4" descr="800px-Los_borrachos_o_el_triunfo_de_Baco_1629_Vel%C3%A1zque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980" y="2680089"/>
            <a:ext cx="4644657" cy="337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CuadroTexto"/>
          <p:cNvSpPr txBox="1">
            <a:spLocks noChangeArrowheads="1"/>
          </p:cNvSpPr>
          <p:nvPr/>
        </p:nvSpPr>
        <p:spPr bwMode="auto">
          <a:xfrm>
            <a:off x="263373" y="5405973"/>
            <a:ext cx="39982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altLang="es-419" sz="1800" b="0" i="0" u="none" strike="noStrike" kern="0" cap="none" spc="0" normalizeH="0" baseline="0" noProof="0" dirty="0" smtClean="0">
                <a:ln>
                  <a:noFill/>
                </a:ln>
                <a:effectLst/>
                <a:uLnTx/>
                <a:uFillTx/>
                <a:latin typeface="Arial" panose="020B0604020202020204" pitchFamily="34" charset="0"/>
                <a:ea typeface="+mn-ea"/>
                <a:cs typeface="+mn-cs"/>
              </a:rPr>
              <a:t>Vista panorámica del teatro griego de </a:t>
            </a:r>
            <a:r>
              <a:rPr kumimoji="0" lang="es-CL" altLang="es-419" sz="1800" b="0" i="0" u="none" strike="noStrike" kern="0" cap="none" spc="0" normalizeH="0" baseline="0" noProof="0" dirty="0" err="1" smtClean="0">
                <a:ln>
                  <a:noFill/>
                </a:ln>
                <a:effectLst/>
                <a:uLnTx/>
                <a:uFillTx/>
                <a:latin typeface="Arial" panose="020B0604020202020204" pitchFamily="34" charset="0"/>
                <a:ea typeface="+mn-ea"/>
                <a:cs typeface="+mn-cs"/>
              </a:rPr>
              <a:t>Epidauro</a:t>
            </a:r>
            <a:r>
              <a:rPr kumimoji="0" lang="es-CL" altLang="es-419" sz="1800" b="0" i="0" u="none" strike="noStrike" kern="0" cap="none" spc="0" normalizeH="0" baseline="0" noProof="0" dirty="0" smtClean="0">
                <a:ln>
                  <a:noFill/>
                </a:ln>
                <a:effectLst/>
                <a:uLnTx/>
                <a:uFillTx/>
                <a:latin typeface="Arial" panose="020B0604020202020204" pitchFamily="34" charset="0"/>
                <a:ea typeface="+mn-ea"/>
                <a:cs typeface="+mn-cs"/>
              </a:rPr>
              <a:t>.</a:t>
            </a:r>
          </a:p>
        </p:txBody>
      </p:sp>
      <p:sp>
        <p:nvSpPr>
          <p:cNvPr id="7" name="2 CuadroTexto"/>
          <p:cNvSpPr txBox="1">
            <a:spLocks noChangeArrowheads="1"/>
          </p:cNvSpPr>
          <p:nvPr/>
        </p:nvSpPr>
        <p:spPr bwMode="auto">
          <a:xfrm>
            <a:off x="1787814" y="521146"/>
            <a:ext cx="47013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800" b="1" i="0" u="none" strike="noStrike" kern="0" cap="none" spc="0" normalizeH="0" baseline="0" noProof="0" dirty="0" smtClean="0">
                <a:ln>
                  <a:noFill/>
                </a:ln>
                <a:effectLst/>
                <a:uLnTx/>
                <a:uFillTx/>
                <a:latin typeface="Arial" panose="020B0604020202020204" pitchFamily="34" charset="0"/>
                <a:ea typeface="+mn-ea"/>
                <a:cs typeface="+mn-cs"/>
              </a:rPr>
              <a:t>Fiestas de carácter religioso en honor de Dionisio</a:t>
            </a:r>
            <a:endParaRPr kumimoji="0" lang="es-CL" altLang="es-419" sz="1800" b="1" i="0" u="none" strike="noStrike" kern="0" cap="none" spc="0" normalizeH="0" baseline="0" noProof="0" dirty="0" smtClean="0">
              <a:ln>
                <a:noFill/>
              </a:ln>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74615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Rectángulo"/>
          <p:cNvSpPr/>
          <p:nvPr/>
        </p:nvSpPr>
        <p:spPr bwMode="auto">
          <a:xfrm>
            <a:off x="536575" y="1705708"/>
            <a:ext cx="6286256" cy="4503798"/>
          </a:xfrm>
          <a:prstGeom prst="rect">
            <a:avLst/>
          </a:prstGeom>
          <a:solidFill>
            <a:srgbClr val="FFFFFF">
              <a:lumMod val="95000"/>
            </a:srgbClr>
          </a:solidFill>
          <a:ln w="9525" cap="flat" cmpd="sng" algn="ctr">
            <a:solidFill>
              <a:srgbClr val="FFFFFF">
                <a:lumMod val="75000"/>
              </a:srgbClr>
            </a:solidFill>
            <a:prstDash val="solid"/>
          </a:ln>
          <a:effectLst>
            <a:outerShdw blurRad="40000" dist="23000" dir="5400000" rotWithShape="0">
              <a:srgbClr val="000000">
                <a:alpha val="3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sng" strike="noStrike" kern="0" cap="none" spc="0" normalizeH="0" baseline="0" noProof="0">
              <a:ln>
                <a:noFill/>
              </a:ln>
              <a:solidFill>
                <a:srgbClr val="FFFFFF"/>
              </a:solidFill>
              <a:effectLst/>
              <a:uLnTx/>
              <a:uFillTx/>
              <a:latin typeface="Arial"/>
              <a:ea typeface="+mn-ea"/>
              <a:cs typeface="+mn-cs"/>
            </a:endParaRPr>
          </a:p>
        </p:txBody>
      </p:sp>
      <p:sp>
        <p:nvSpPr>
          <p:cNvPr id="4" name="AutoShape 13" descr="9k="/>
          <p:cNvSpPr>
            <a:spLocks noChangeAspect="1" noChangeArrowheads="1"/>
          </p:cNvSpPr>
          <p:nvPr/>
        </p:nvSpPr>
        <p:spPr bwMode="auto">
          <a:xfrm>
            <a:off x="304800"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altLang="es-419" sz="1800" b="0" i="0" u="sng"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713" y="1055688"/>
            <a:ext cx="24320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2 CuadroTexto"/>
          <p:cNvSpPr txBox="1">
            <a:spLocks noChangeArrowheads="1"/>
          </p:cNvSpPr>
          <p:nvPr/>
        </p:nvSpPr>
        <p:spPr bwMode="auto">
          <a:xfrm>
            <a:off x="2263166" y="494812"/>
            <a:ext cx="5208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altLang="es-419" sz="2000" b="1" i="0" u="none" strike="noStrike" kern="0" cap="none" spc="0" normalizeH="0" baseline="0" noProof="0" dirty="0" smtClean="0">
                <a:ln>
                  <a:noFill/>
                </a:ln>
                <a:solidFill>
                  <a:srgbClr val="C00000"/>
                </a:solidFill>
                <a:effectLst/>
                <a:uLnTx/>
                <a:uFillTx/>
                <a:latin typeface="Arial" panose="020B0604020202020204" pitchFamily="34" charset="0"/>
                <a:ea typeface="MS PGothic" panose="020B0600070205080204" pitchFamily="34" charset="-128"/>
                <a:cs typeface="+mn-cs"/>
              </a:rPr>
              <a:t>Características del género dramático</a:t>
            </a:r>
            <a:endParaRPr kumimoji="0" lang="es-ES" altLang="es-419" sz="2000" b="1" i="0" u="none" strike="noStrike" kern="0" cap="none" spc="0" normalizeH="0" baseline="0" noProof="0" dirty="0" smtClean="0">
              <a:ln>
                <a:noFill/>
              </a:ln>
              <a:solidFill>
                <a:srgbClr val="C00000"/>
              </a:solidFill>
              <a:effectLst/>
              <a:uLnTx/>
              <a:uFillTx/>
              <a:latin typeface="Arial" panose="020B0604020202020204" pitchFamily="34" charset="0"/>
              <a:ea typeface="MS PGothic" panose="020B0600070205080204" pitchFamily="34" charset="-128"/>
              <a:cs typeface="+mn-cs"/>
            </a:endParaRPr>
          </a:p>
        </p:txBody>
      </p:sp>
      <p:sp>
        <p:nvSpPr>
          <p:cNvPr id="7" name="13 CuadroTexto"/>
          <p:cNvSpPr txBox="1">
            <a:spLocks noChangeArrowheads="1"/>
          </p:cNvSpPr>
          <p:nvPr/>
        </p:nvSpPr>
        <p:spPr bwMode="auto">
          <a:xfrm>
            <a:off x="761206" y="1876731"/>
            <a:ext cx="53276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Pertenecen al género dramático las obras literarias que construyen un mundo ficticio a partir del </a:t>
            </a:r>
            <a:r>
              <a:rPr kumimoji="0" lang="es-ES_tradnl" altLang="es-419" sz="1800" b="0" i="0" u="none" strike="noStrike" kern="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diálogo</a:t>
            </a: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 que los </a:t>
            </a:r>
            <a:r>
              <a:rPr kumimoji="0" lang="es-ES_tradnl" altLang="es-419" sz="1800" b="0" i="0" u="none" strike="noStrike" kern="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personajes</a:t>
            </a: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 intercambian entre sí.</a:t>
            </a: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endPar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Las obras de este género son escritas por un </a:t>
            </a:r>
            <a:r>
              <a:rPr kumimoji="0" lang="es-ES_tradnl" altLang="es-419" sz="1800" b="0" i="0" u="none" strike="noStrike" kern="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dramaturgo</a:t>
            </a: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 o una </a:t>
            </a:r>
            <a:r>
              <a:rPr kumimoji="0" lang="es-ES_tradnl" altLang="es-419" sz="1800" b="0" i="0" u="none" strike="noStrike" kern="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dramaturga</a:t>
            </a: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a:t>
            </a: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endPar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Considera la realización literaria </a:t>
            </a:r>
            <a:r>
              <a:rPr kumimoji="0" lang="es-ES_tradnl" altLang="es-419" sz="1800" b="0" i="0" u="none" strike="noStrike" kern="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escrita</a:t>
            </a: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 (texto u obra dramático-teatral) y su </a:t>
            </a:r>
            <a:r>
              <a:rPr kumimoji="0" lang="es-ES_tradnl" altLang="es-419" sz="1800" b="0" i="0" u="none" strike="noStrike" kern="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virtual</a:t>
            </a: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 puesta en escena (obra teatral).</a:t>
            </a: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endPar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El tipo de lenguaje de las obras dramáticas es </a:t>
            </a:r>
            <a:r>
              <a:rPr kumimoji="0" lang="es-ES_tradnl" altLang="es-419" sz="1800" b="0" i="0" u="none" strike="noStrike" kern="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apelativo</a:t>
            </a: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 o </a:t>
            </a:r>
            <a:r>
              <a:rPr kumimoji="0" lang="es-ES_tradnl" altLang="es-419" sz="1800" b="0" i="0" u="none" strike="noStrike" kern="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exhortativo</a:t>
            </a: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a:t>
            </a:r>
            <a:endParaRPr kumimoji="0" lang="es-ES" altLang="es-419" sz="1800" b="0" i="0" u="none" strike="noStrike" kern="0" cap="none" spc="0" normalizeH="0" baseline="0" noProof="0" dirty="0" smtClean="0">
              <a:ln>
                <a:noFill/>
              </a:ln>
              <a:solidFill>
                <a:srgbClr val="6633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597161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Rectángulo"/>
          <p:cNvSpPr/>
          <p:nvPr/>
        </p:nvSpPr>
        <p:spPr bwMode="auto">
          <a:xfrm>
            <a:off x="2022231" y="1441938"/>
            <a:ext cx="6921499" cy="4776177"/>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sng" strike="noStrike" kern="0" cap="none" spc="0" normalizeH="0" baseline="0" noProof="0">
              <a:ln>
                <a:noFill/>
              </a:ln>
              <a:solidFill>
                <a:srgbClr val="FFFFFF"/>
              </a:solidFill>
              <a:effectLst/>
              <a:uLnTx/>
              <a:uFillTx/>
              <a:latin typeface="Arial"/>
              <a:ea typeface="+mn-ea"/>
              <a:cs typeface="+mn-cs"/>
            </a:endParaRPr>
          </a:p>
        </p:txBody>
      </p:sp>
      <p:pic>
        <p:nvPicPr>
          <p:cNvPr id="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04" y="2479432"/>
            <a:ext cx="2827334" cy="213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3 CuadroTexto"/>
          <p:cNvSpPr txBox="1">
            <a:spLocks noChangeArrowheads="1"/>
          </p:cNvSpPr>
          <p:nvPr/>
        </p:nvSpPr>
        <p:spPr bwMode="auto">
          <a:xfrm>
            <a:off x="2479430" y="1567868"/>
            <a:ext cx="62277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342900" marR="0" lvl="0" indent="-342900" algn="just" defTabSz="914400" eaLnBrk="1" fontAlgn="auto" latinLnBrk="0" hangingPunct="1">
              <a:lnSpc>
                <a:spcPct val="100000"/>
              </a:lnSpc>
              <a:spcBef>
                <a:spcPts val="0"/>
              </a:spcBef>
              <a:spcAft>
                <a:spcPts val="0"/>
              </a:spcAft>
              <a:buClrTx/>
              <a:buSzTx/>
              <a:buFontTx/>
              <a:buNone/>
              <a:tabLst/>
              <a:defRPr/>
            </a:pP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5. 	El desarrollo de la acción dramática se produce a través de los </a:t>
            </a:r>
            <a:r>
              <a:rPr kumimoji="0" lang="es-ES_tradnl" altLang="es-419" sz="1800" b="0" i="0" u="none" strike="noStrike" kern="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conflictos</a:t>
            </a: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 internos o externos que atañen a los personajes.</a:t>
            </a:r>
          </a:p>
          <a:p>
            <a:pPr marL="342900" marR="0" lvl="0" indent="-342900" algn="just" defTabSz="914400" eaLnBrk="1" fontAlgn="auto" latinLnBrk="0" hangingPunct="1">
              <a:lnSpc>
                <a:spcPct val="100000"/>
              </a:lnSpc>
              <a:spcBef>
                <a:spcPts val="0"/>
              </a:spcBef>
              <a:spcAft>
                <a:spcPts val="0"/>
              </a:spcAft>
              <a:buClrTx/>
              <a:buSzTx/>
              <a:buFontTx/>
              <a:buNone/>
              <a:tabLst/>
              <a:defRPr/>
            </a:pPr>
            <a:endPar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just" defTabSz="914400" eaLnBrk="1" fontAlgn="auto" latinLnBrk="0" hangingPunct="1">
              <a:lnSpc>
                <a:spcPct val="100000"/>
              </a:lnSpc>
              <a:spcBef>
                <a:spcPts val="0"/>
              </a:spcBef>
              <a:spcAft>
                <a:spcPts val="0"/>
              </a:spcAft>
              <a:buClrTx/>
              <a:buSzTx/>
              <a:buFontTx/>
              <a:buNone/>
              <a:tabLst/>
              <a:defRPr/>
            </a:pP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6. Quienes hablan en una obra dramática son los propios personajes, pero también existe en su estructura formal la presencia del </a:t>
            </a:r>
            <a:r>
              <a:rPr kumimoji="0" lang="es-ES_tradnl" altLang="es-419" sz="1800" b="0" i="0" u="none" strike="noStrike" kern="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acotador</a:t>
            </a: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a:t>
            </a:r>
          </a:p>
          <a:p>
            <a:pPr marL="342900" marR="0" lvl="0" indent="-342900" algn="just" defTabSz="914400" eaLnBrk="1" fontAlgn="auto" latinLnBrk="0" hangingPunct="1">
              <a:lnSpc>
                <a:spcPct val="100000"/>
              </a:lnSpc>
              <a:spcBef>
                <a:spcPts val="0"/>
              </a:spcBef>
              <a:spcAft>
                <a:spcPts val="0"/>
              </a:spcAft>
              <a:buClrTx/>
              <a:buSzTx/>
              <a:buFontTx/>
              <a:buNone/>
              <a:tabLst/>
              <a:defRPr/>
            </a:pPr>
            <a:endPar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just" defTabSz="914400" eaLnBrk="1" fontAlgn="auto" latinLnBrk="0" hangingPunct="1">
              <a:lnSpc>
                <a:spcPct val="100000"/>
              </a:lnSpc>
              <a:spcBef>
                <a:spcPts val="0"/>
              </a:spcBef>
              <a:spcAft>
                <a:spcPts val="0"/>
              </a:spcAft>
              <a:buClrTx/>
              <a:buSzTx/>
              <a:buFontTx/>
              <a:buAutoNum type="arabicPeriod" startAt="7"/>
              <a:tabLst/>
              <a:defRPr/>
            </a:pP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Se clasifica, según sea forma literaria histórica, en tragedia, comedia y drama</a:t>
            </a:r>
            <a:r>
              <a:rPr kumimoji="0" lang="es-419"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s-419" altLang="es-419" sz="1800" b="0" i="0" u="none" strike="noStrike" kern="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obras mayores</a:t>
            </a:r>
            <a:r>
              <a:rPr kumimoji="0" lang="es-419"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a:t>
            </a: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 A su vez, de cada cual se desprenden tipos específicos como sainete, entremés, auto sacramental, etc.</a:t>
            </a:r>
            <a:r>
              <a:rPr kumimoji="0" lang="es-419"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s-419" altLang="es-419" sz="1800" b="0" i="0" u="none" strike="noStrike" kern="0" cap="none" spc="0" normalizeH="0" baseline="0" noProof="0" dirty="0" smtClean="0">
                <a:ln>
                  <a:noFill/>
                </a:ln>
                <a:solidFill>
                  <a:srgbClr val="FF0000"/>
                </a:solidFill>
                <a:effectLst/>
                <a:uLnTx/>
                <a:uFillTx/>
                <a:latin typeface="Arial" panose="020B0604020202020204" pitchFamily="34" charset="0"/>
                <a:ea typeface="MS PGothic" panose="020B0600070205080204" pitchFamily="34" charset="-128"/>
                <a:cs typeface="+mn-cs"/>
              </a:rPr>
              <a:t>obras menores</a:t>
            </a:r>
            <a:r>
              <a:rPr kumimoji="0" lang="es-419"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a:t>
            </a:r>
            <a:endPar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just" defTabSz="914400" eaLnBrk="1" fontAlgn="auto" latinLnBrk="0" hangingPunct="1">
              <a:lnSpc>
                <a:spcPct val="100000"/>
              </a:lnSpc>
              <a:spcBef>
                <a:spcPts val="0"/>
              </a:spcBef>
              <a:spcAft>
                <a:spcPts val="0"/>
              </a:spcAft>
              <a:buClrTx/>
              <a:buSzTx/>
              <a:buFontTx/>
              <a:buAutoNum type="arabicPeriod" startAt="7"/>
              <a:tabLst/>
              <a:defRPr/>
            </a:pPr>
            <a:endPar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42900" algn="just" defTabSz="914400" eaLnBrk="1" fontAlgn="auto" latinLnBrk="0" hangingPunct="1">
              <a:lnSpc>
                <a:spcPct val="100000"/>
              </a:lnSpc>
              <a:spcBef>
                <a:spcPts val="0"/>
              </a:spcBef>
              <a:spcAft>
                <a:spcPts val="0"/>
              </a:spcAft>
              <a:buClrTx/>
              <a:buSzTx/>
              <a:buFontTx/>
              <a:buNone/>
              <a:tabLst/>
              <a:defRPr/>
            </a:pPr>
            <a:r>
              <a:rPr kumimoji="0" lang="es-ES_tradnl"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8. El teatro contemporáneo utiliza recursos audiovisuales y tecnológicos para enriquecer la puesta en escena.</a:t>
            </a:r>
            <a:endParaRPr kumimoji="0" lang="es-ES" altLang="es-419" sz="1800" b="0" i="0" u="none" strike="noStrike" kern="0" cap="none" spc="0" normalizeH="0" baseline="0" noProof="0" dirty="0" smtClean="0">
              <a:ln>
                <a:noFill/>
              </a:ln>
              <a:solidFill>
                <a:srgbClr val="663300"/>
              </a:solidFill>
              <a:effectLst/>
              <a:uLnTx/>
              <a:uFillTx/>
              <a:latin typeface="Arial" panose="020B0604020202020204" pitchFamily="34" charset="0"/>
              <a:ea typeface="MS PGothic" panose="020B0600070205080204" pitchFamily="34" charset="-128"/>
              <a:cs typeface="+mn-cs"/>
            </a:endParaRPr>
          </a:p>
        </p:txBody>
      </p:sp>
      <p:sp>
        <p:nvSpPr>
          <p:cNvPr id="6" name="12 CuadroTexto"/>
          <p:cNvSpPr txBox="1">
            <a:spLocks noChangeArrowheads="1"/>
          </p:cNvSpPr>
          <p:nvPr/>
        </p:nvSpPr>
        <p:spPr bwMode="auto">
          <a:xfrm>
            <a:off x="2263166" y="494812"/>
            <a:ext cx="5208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altLang="es-419" sz="2000" b="1" i="0" u="none" strike="noStrike" kern="0" cap="none" spc="0" normalizeH="0" baseline="0" noProof="0" dirty="0" smtClean="0">
                <a:ln>
                  <a:noFill/>
                </a:ln>
                <a:solidFill>
                  <a:srgbClr val="C00000"/>
                </a:solidFill>
                <a:effectLst/>
                <a:uLnTx/>
                <a:uFillTx/>
                <a:latin typeface="Arial" panose="020B0604020202020204" pitchFamily="34" charset="0"/>
                <a:ea typeface="MS PGothic" panose="020B0600070205080204" pitchFamily="34" charset="-128"/>
                <a:cs typeface="+mn-cs"/>
              </a:rPr>
              <a:t>Características del género dramático</a:t>
            </a:r>
            <a:endParaRPr kumimoji="0" lang="es-ES" altLang="es-419" sz="2000" b="1" i="0" u="none" strike="noStrike" kern="0" cap="none" spc="0" normalizeH="0" baseline="0" noProof="0" dirty="0" smtClean="0">
              <a:ln>
                <a:noFill/>
              </a:ln>
              <a:solidFill>
                <a:srgbClr val="C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59233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p:cNvSpPr/>
          <p:nvPr/>
        </p:nvSpPr>
        <p:spPr bwMode="auto">
          <a:xfrm>
            <a:off x="280988" y="199171"/>
            <a:ext cx="8567738" cy="6078537"/>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sng" strike="noStrike" kern="0" cap="none" spc="0" normalizeH="0" baseline="0" noProof="0">
              <a:ln>
                <a:noFill/>
              </a:ln>
              <a:solidFill>
                <a:srgbClr val="FFFFFF"/>
              </a:solidFill>
              <a:effectLst/>
              <a:uLnTx/>
              <a:uFillTx/>
              <a:latin typeface="Arial"/>
              <a:ea typeface="+mn-ea"/>
              <a:cs typeface="+mn-cs"/>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201" y="1774493"/>
            <a:ext cx="3073868" cy="263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3 CuadroTexto"/>
          <p:cNvSpPr txBox="1">
            <a:spLocks noChangeArrowheads="1"/>
          </p:cNvSpPr>
          <p:nvPr/>
        </p:nvSpPr>
        <p:spPr bwMode="auto">
          <a:xfrm>
            <a:off x="280988" y="481746"/>
            <a:ext cx="2675581" cy="5663089"/>
          </a:xfrm>
          <a:prstGeom prst="rect">
            <a:avLst/>
          </a:prstGeom>
          <a:noFill/>
          <a:ln w="9525">
            <a:noFill/>
            <a:miter lim="800000"/>
            <a:headEnd/>
            <a:tailEnd/>
          </a:ln>
        </p:spPr>
        <p:txBody>
          <a:bodyPr wrap="square">
            <a:spAutoFit/>
          </a:bodyPr>
          <a:lstStyle/>
          <a:p>
            <a:pPr marL="342900" indent="-342900" defTabSz="914400">
              <a:defRPr/>
            </a:pPr>
            <a:r>
              <a:rPr lang="es-CL" sz="2000" b="1" dirty="0">
                <a:solidFill>
                  <a:srgbClr val="C00000"/>
                </a:solidFill>
                <a:latin typeface="Arial" panose="020B0604020202020204" pitchFamily="34" charset="0"/>
                <a:ea typeface="MS PGothic" panose="020B0600070205080204" pitchFamily="34" charset="-128"/>
                <a:cs typeface="Arial" pitchFamily="34" charset="0"/>
              </a:rPr>
              <a:t>Obra dramática</a:t>
            </a:r>
          </a:p>
          <a:p>
            <a:pPr marL="342900" indent="-342900" defTabSz="914400">
              <a:defRPr/>
            </a:pPr>
            <a:endParaRPr lang="es-CL" dirty="0">
              <a:solidFill>
                <a:srgbClr val="000000"/>
              </a:solidFill>
              <a:latin typeface="Arial" charset="0"/>
              <a:ea typeface="MS PGothic" panose="020B0600070205080204" pitchFamily="34" charset="-128"/>
              <a:cs typeface="+mn-cs"/>
            </a:endParaRPr>
          </a:p>
          <a:p>
            <a:pPr defTabSz="914400">
              <a:defRPr/>
            </a:pPr>
            <a:r>
              <a:rPr lang="es-CL" dirty="0">
                <a:solidFill>
                  <a:srgbClr val="000000"/>
                </a:solidFill>
                <a:latin typeface="Arial" charset="0"/>
                <a:ea typeface="MS PGothic" panose="020B0600070205080204" pitchFamily="34" charset="-128"/>
                <a:cs typeface="+mn-cs"/>
              </a:rPr>
              <a:t>Es un discurso literario que se evidencia a través del </a:t>
            </a:r>
            <a:r>
              <a:rPr lang="es-CL" dirty="0">
                <a:solidFill>
                  <a:srgbClr val="FF0000"/>
                </a:solidFill>
                <a:latin typeface="Arial" charset="0"/>
                <a:ea typeface="MS PGothic" panose="020B0600070205080204" pitchFamily="34" charset="-128"/>
                <a:cs typeface="+mn-cs"/>
              </a:rPr>
              <a:t>lenguaje escrito</a:t>
            </a:r>
            <a:r>
              <a:rPr lang="es-CL" dirty="0">
                <a:solidFill>
                  <a:srgbClr val="000000"/>
                </a:solidFill>
                <a:latin typeface="Arial" charset="0"/>
                <a:ea typeface="MS PGothic" panose="020B0600070205080204" pitchFamily="34" charset="-128"/>
                <a:cs typeface="+mn-cs"/>
              </a:rPr>
              <a:t> como obra literaria, en la que tanto los parlamentos de los personajes que la integran como las indicaciones del acotador construyen un mundo imaginario virtualmente representable. Tiene un fin estético, adscrito a un modo de ver y representar la realidad propio del dramaturgo que le da vida.</a:t>
            </a:r>
          </a:p>
        </p:txBody>
      </p:sp>
      <p:sp>
        <p:nvSpPr>
          <p:cNvPr id="6" name="13 CuadroTexto"/>
          <p:cNvSpPr txBox="1">
            <a:spLocks noChangeArrowheads="1"/>
          </p:cNvSpPr>
          <p:nvPr/>
        </p:nvSpPr>
        <p:spPr bwMode="auto">
          <a:xfrm>
            <a:off x="6019069" y="481746"/>
            <a:ext cx="2995612" cy="5664200"/>
          </a:xfrm>
          <a:prstGeom prst="rect">
            <a:avLst/>
          </a:prstGeom>
          <a:noFill/>
          <a:ln w="9525">
            <a:noFill/>
            <a:miter lim="800000"/>
            <a:headEnd/>
            <a:tailEnd/>
          </a:ln>
        </p:spPr>
        <p:txBody>
          <a:bodyPr>
            <a:spAutoFit/>
          </a:bodyPr>
          <a:lstStyle/>
          <a:p>
            <a:pPr marL="342900" indent="-342900" defTabSz="914400">
              <a:defRPr/>
            </a:pPr>
            <a:r>
              <a:rPr lang="es-CL" sz="2000" b="1" dirty="0">
                <a:solidFill>
                  <a:srgbClr val="C00000"/>
                </a:solidFill>
                <a:latin typeface="Arial" panose="020B0604020202020204" pitchFamily="34" charset="0"/>
                <a:ea typeface="MS PGothic" panose="020B0600070205080204" pitchFamily="34" charset="-128"/>
                <a:cs typeface="Arial" pitchFamily="34" charset="0"/>
              </a:rPr>
              <a:t>Obra teatral</a:t>
            </a:r>
          </a:p>
          <a:p>
            <a:pPr defTabSz="914400">
              <a:defRPr/>
            </a:pPr>
            <a:endParaRPr lang="es-CL" dirty="0">
              <a:solidFill>
                <a:srgbClr val="000000"/>
              </a:solidFill>
              <a:latin typeface="Arial" charset="0"/>
              <a:ea typeface="MS PGothic" panose="020B0600070205080204" pitchFamily="34" charset="-128"/>
              <a:cs typeface="+mn-cs"/>
            </a:endParaRPr>
          </a:p>
          <a:p>
            <a:pPr defTabSz="914400">
              <a:defRPr/>
            </a:pPr>
            <a:r>
              <a:rPr lang="es-CL" dirty="0">
                <a:solidFill>
                  <a:srgbClr val="000000"/>
                </a:solidFill>
                <a:latin typeface="Arial" charset="0"/>
                <a:ea typeface="MS PGothic" panose="020B0600070205080204" pitchFamily="34" charset="-128"/>
                <a:cs typeface="+mn-cs"/>
              </a:rPr>
              <a:t>Es la </a:t>
            </a:r>
            <a:r>
              <a:rPr lang="es-CL" dirty="0">
                <a:solidFill>
                  <a:srgbClr val="FF0000"/>
                </a:solidFill>
                <a:latin typeface="Arial" charset="0"/>
                <a:ea typeface="MS PGothic" panose="020B0600070205080204" pitchFamily="34" charset="-128"/>
                <a:cs typeface="+mn-cs"/>
              </a:rPr>
              <a:t>representación o puesta en escena</a:t>
            </a:r>
            <a:r>
              <a:rPr lang="es-CL" dirty="0">
                <a:solidFill>
                  <a:srgbClr val="000000"/>
                </a:solidFill>
                <a:latin typeface="Arial" charset="0"/>
                <a:ea typeface="MS PGothic" panose="020B0600070205080204" pitchFamily="34" charset="-128"/>
                <a:cs typeface="+mn-cs"/>
              </a:rPr>
              <a:t> de una obra dramática en un teatro, sala teatral o  espacio acondicionado para dicho fin. La obra teatral es preparada por una compañía teatral que transforma el texto literario dramático en un espectáculo  en el que se participan actores profesionales y una serie de recursos escénicos (montaje, iluminación, maquillaje, vestuario, escenografía y dirección teatral).</a:t>
            </a:r>
          </a:p>
        </p:txBody>
      </p:sp>
    </p:spTree>
    <p:extLst>
      <p:ext uri="{BB962C8B-B14F-4D97-AF65-F5344CB8AC3E}">
        <p14:creationId xmlns:p14="http://schemas.microsoft.com/office/powerpoint/2010/main" val="1848840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Rectángulo"/>
          <p:cNvSpPr/>
          <p:nvPr/>
        </p:nvSpPr>
        <p:spPr bwMode="auto">
          <a:xfrm>
            <a:off x="228600" y="113568"/>
            <a:ext cx="8647113" cy="6265862"/>
          </a:xfrm>
          <a:prstGeom prst="rect">
            <a:avLst/>
          </a:prstGeom>
          <a:solidFill>
            <a:srgbClr val="FFEEB7"/>
          </a:solidFill>
          <a:ln w="9525" cap="flat" cmpd="sng" algn="ctr">
            <a:solidFill>
              <a:srgbClr val="FFFFFF">
                <a:lumMod val="75000"/>
              </a:srgbClr>
            </a:solidFill>
            <a:prstDash val="solid"/>
          </a:ln>
          <a:effectLst>
            <a:outerShdw blurRad="40000" dist="23000" dir="5400000" rotWithShape="0">
              <a:srgbClr val="000000">
                <a:alpha val="3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sng" strike="noStrike" kern="0" cap="none" spc="0" normalizeH="0" baseline="0" noProof="0">
              <a:ln>
                <a:noFill/>
              </a:ln>
              <a:solidFill>
                <a:srgbClr val="FFFFFF"/>
              </a:solidFill>
              <a:effectLst/>
              <a:uLnTx/>
              <a:uFillTx/>
              <a:latin typeface="Arial"/>
              <a:ea typeface="+mn-ea"/>
              <a:cs typeface="+mn-cs"/>
            </a:endParaRPr>
          </a:p>
        </p:txBody>
      </p:sp>
      <p:pic>
        <p:nvPicPr>
          <p:cNvPr id="3"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7291"/>
          <a:stretch/>
        </p:blipFill>
        <p:spPr bwMode="auto">
          <a:xfrm>
            <a:off x="488950" y="52754"/>
            <a:ext cx="1876425" cy="116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5 CuadroTexto"/>
          <p:cNvSpPr txBox="1">
            <a:spLocks noChangeArrowheads="1"/>
          </p:cNvSpPr>
          <p:nvPr/>
        </p:nvSpPr>
        <p:spPr bwMode="auto">
          <a:xfrm>
            <a:off x="2895600" y="433387"/>
            <a:ext cx="5654675" cy="708025"/>
          </a:xfrm>
          <a:prstGeom prst="rect">
            <a:avLst/>
          </a:prstGeom>
          <a:noFill/>
          <a:ln w="9525">
            <a:noFill/>
            <a:miter lim="800000"/>
            <a:headEnd/>
            <a:tailEnd/>
          </a:ln>
        </p:spPr>
        <p:txBody>
          <a:bodyPr>
            <a:spAutoFit/>
          </a:bodyPr>
          <a:lstStyle/>
          <a:p>
            <a:pPr defTabSz="914400">
              <a:defRPr/>
            </a:pPr>
            <a:r>
              <a:rPr lang="es-ES_tradnl" sz="2000" b="1" dirty="0">
                <a:solidFill>
                  <a:srgbClr val="C00000"/>
                </a:solidFill>
                <a:latin typeface="Arial" panose="020B0604020202020204" pitchFamily="34" charset="0"/>
                <a:ea typeface="MS PGothic" panose="020B0600070205080204" pitchFamily="34" charset="-128"/>
                <a:cs typeface="Arial" pitchFamily="34" charset="0"/>
              </a:rPr>
              <a:t>ESTRUCTURA </a:t>
            </a:r>
          </a:p>
          <a:p>
            <a:pPr defTabSz="914400">
              <a:defRPr/>
            </a:pPr>
            <a:r>
              <a:rPr lang="es-ES_tradnl" sz="2000" b="1" dirty="0">
                <a:solidFill>
                  <a:srgbClr val="C00000"/>
                </a:solidFill>
                <a:latin typeface="Arial" panose="020B0604020202020204" pitchFamily="34" charset="0"/>
                <a:ea typeface="MS PGothic" panose="020B0600070205080204" pitchFamily="34" charset="-128"/>
                <a:cs typeface="Arial" pitchFamily="34" charset="0"/>
              </a:rPr>
              <a:t>DE LA OBRA DRAMÁTICO-TEATRAL</a:t>
            </a:r>
            <a:endParaRPr lang="es-ES" sz="2000" b="1" dirty="0">
              <a:solidFill>
                <a:srgbClr val="C00000"/>
              </a:solidFill>
              <a:latin typeface="Arial" panose="020B0604020202020204" pitchFamily="34" charset="0"/>
              <a:ea typeface="MS PGothic" panose="020B0600070205080204" pitchFamily="34" charset="-128"/>
              <a:cs typeface="Arial" pitchFamily="34" charset="0"/>
            </a:endParaRPr>
          </a:p>
        </p:txBody>
      </p:sp>
      <p:graphicFrame>
        <p:nvGraphicFramePr>
          <p:cNvPr id="5" name="Group 26"/>
          <p:cNvGraphicFramePr>
            <a:graphicFrameLocks noGrp="1"/>
          </p:cNvGraphicFramePr>
          <p:nvPr>
            <p:extLst>
              <p:ext uri="{D42A27DB-BD31-4B8C-83A1-F6EECF244321}">
                <p14:modId xmlns:p14="http://schemas.microsoft.com/office/powerpoint/2010/main" val="4257023691"/>
              </p:ext>
            </p:extLst>
          </p:nvPr>
        </p:nvGraphicFramePr>
        <p:xfrm>
          <a:off x="488950" y="1307917"/>
          <a:ext cx="8113712" cy="5065713"/>
        </p:xfrm>
        <a:graphic>
          <a:graphicData uri="http://schemas.openxmlformats.org/drawingml/2006/table">
            <a:tbl>
              <a:tblPr/>
              <a:tblGrid>
                <a:gridCol w="1897062"/>
                <a:gridCol w="6216650"/>
              </a:tblGrid>
              <a:tr h="1191932">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_tradnl" sz="1700" b="1" i="0" u="none" strike="noStrike" cap="none" normalizeH="0" baseline="0" dirty="0" smtClean="0">
                          <a:ln>
                            <a:noFill/>
                          </a:ln>
                          <a:solidFill>
                            <a:schemeClr val="tx1"/>
                          </a:solidFill>
                          <a:effectLst/>
                          <a:latin typeface="Arial" charset="0"/>
                          <a:ea typeface="Calibri" pitchFamily="34" charset="0"/>
                          <a:cs typeface="Times New Roman" pitchFamily="18" charset="0"/>
                        </a:rPr>
                        <a:t>PRESENTACIÓN DEL CONFLICTO</a:t>
                      </a:r>
                      <a:endParaRPr kumimoji="0" lang="es-ES" sz="17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2966" marR="629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s-ES_tradnl" sz="1700" b="0" i="0" u="none" strike="noStrike" cap="none" normalizeH="0" baseline="0" dirty="0" smtClean="0">
                          <a:ln>
                            <a:noFill/>
                          </a:ln>
                          <a:solidFill>
                            <a:schemeClr val="tx1"/>
                          </a:solidFill>
                          <a:effectLst/>
                          <a:latin typeface="Arial" charset="0"/>
                          <a:ea typeface="Calibri" pitchFamily="34" charset="0"/>
                          <a:cs typeface="Times New Roman" pitchFamily="18" charset="0"/>
                        </a:rPr>
                        <a:t>Exposición del conflicto o el </a:t>
                      </a:r>
                      <a:r>
                        <a:rPr kumimoji="0" lang="es-ES_tradnl" sz="1700" b="0" i="0" u="none" strike="noStrike" cap="none" normalizeH="0" baseline="0" dirty="0" smtClean="0">
                          <a:ln>
                            <a:noFill/>
                          </a:ln>
                          <a:solidFill>
                            <a:srgbClr val="FF0000"/>
                          </a:solidFill>
                          <a:effectLst/>
                          <a:latin typeface="Arial" charset="0"/>
                          <a:ea typeface="Calibri" pitchFamily="34" charset="0"/>
                          <a:cs typeface="Times New Roman" pitchFamily="18" charset="0"/>
                        </a:rPr>
                        <a:t>motivo de la lucha </a:t>
                      </a:r>
                      <a:r>
                        <a:rPr kumimoji="0" lang="es-ES_tradnl" sz="1700" b="0" i="0" u="none" strike="noStrike" cap="none" normalizeH="0" baseline="0" dirty="0" smtClean="0">
                          <a:ln>
                            <a:noFill/>
                          </a:ln>
                          <a:solidFill>
                            <a:schemeClr val="tx1"/>
                          </a:solidFill>
                          <a:effectLst/>
                          <a:latin typeface="Arial" charset="0"/>
                          <a:ea typeface="Calibri" pitchFamily="34" charset="0"/>
                          <a:cs typeface="Times New Roman" pitchFamily="18" charset="0"/>
                        </a:rPr>
                        <a:t>que existe entre las fuerzas antagónicas que se enfrentan entre sí, aparecidas en el primer acto.</a:t>
                      </a:r>
                    </a:p>
                    <a:p>
                      <a:pPr marL="0" marR="0" lvl="0" indent="0" algn="just" defTabSz="457200" rtl="0" eaLnBrk="1" fontAlgn="base" latinLnBrk="0" hangingPunct="1">
                        <a:lnSpc>
                          <a:spcPct val="115000"/>
                        </a:lnSpc>
                        <a:spcBef>
                          <a:spcPct val="0"/>
                        </a:spcBef>
                        <a:spcAft>
                          <a:spcPct val="0"/>
                        </a:spcAft>
                        <a:buClrTx/>
                        <a:buSzTx/>
                        <a:buFontTx/>
                        <a:buNone/>
                        <a:tabLst/>
                      </a:pPr>
                      <a:endParaRPr kumimoji="0" lang="es-ES" sz="17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2966" marR="629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48991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_tradnl" sz="1700" b="1" i="0" u="none" strike="noStrike" cap="none" normalizeH="0" baseline="0" dirty="0" smtClean="0">
                          <a:ln>
                            <a:noFill/>
                          </a:ln>
                          <a:solidFill>
                            <a:schemeClr val="tx1"/>
                          </a:solidFill>
                          <a:effectLst/>
                          <a:latin typeface="Arial" charset="0"/>
                          <a:ea typeface="Calibri" pitchFamily="34" charset="0"/>
                          <a:cs typeface="Times New Roman" pitchFamily="18" charset="0"/>
                        </a:rPr>
                        <a:t>DESARROLLO</a:t>
                      </a:r>
                      <a:endParaRPr kumimoji="0" lang="es-ES" sz="17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2966" marR="629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s-ES_tradnl" sz="1700" b="0" i="0" u="none" strike="noStrike" cap="none" normalizeH="0" baseline="0" dirty="0" smtClean="0">
                          <a:ln>
                            <a:noFill/>
                          </a:ln>
                          <a:solidFill>
                            <a:schemeClr val="tx1"/>
                          </a:solidFill>
                          <a:effectLst/>
                          <a:latin typeface="Arial" charset="0"/>
                          <a:ea typeface="Calibri" pitchFamily="34" charset="0"/>
                          <a:cs typeface="Times New Roman" pitchFamily="18" charset="0"/>
                        </a:rPr>
                        <a:t>Acto o actos en los que se desarrolla la tensión dramática mediante las acciones de los personajes y la</a:t>
                      </a:r>
                      <a:r>
                        <a:rPr kumimoji="0" lang="es-ES_tradnl" sz="1700" b="0" i="0" u="none" strike="noStrike" cap="none" normalizeH="0" baseline="0" dirty="0" smtClean="0">
                          <a:ln>
                            <a:noFill/>
                          </a:ln>
                          <a:solidFill>
                            <a:srgbClr val="FF0000"/>
                          </a:solidFill>
                          <a:effectLst/>
                          <a:latin typeface="Arial" charset="0"/>
                          <a:ea typeface="Calibri" pitchFamily="34" charset="0"/>
                          <a:cs typeface="Times New Roman" pitchFamily="18" charset="0"/>
                        </a:rPr>
                        <a:t> </a:t>
                      </a:r>
                      <a:r>
                        <a:rPr kumimoji="0" lang="es-419" sz="1700" b="0" i="0" u="none" strike="noStrike" cap="none" normalizeH="0" baseline="0" dirty="0" smtClean="0">
                          <a:ln>
                            <a:noFill/>
                          </a:ln>
                          <a:solidFill>
                            <a:srgbClr val="FF0000"/>
                          </a:solidFill>
                          <a:effectLst/>
                          <a:latin typeface="Arial" charset="0"/>
                          <a:ea typeface="Calibri" pitchFamily="34" charset="0"/>
                          <a:cs typeface="Times New Roman" pitchFamily="18" charset="0"/>
                        </a:rPr>
                        <a:t>tensión y </a:t>
                      </a:r>
                      <a:r>
                        <a:rPr kumimoji="0" lang="es-ES_tradnl" sz="1700" b="0" i="0" u="none" strike="noStrike" cap="none" normalizeH="0" baseline="0" dirty="0" smtClean="0">
                          <a:ln>
                            <a:noFill/>
                          </a:ln>
                          <a:solidFill>
                            <a:srgbClr val="FF0000"/>
                          </a:solidFill>
                          <a:effectLst/>
                          <a:latin typeface="Arial" charset="0"/>
                          <a:ea typeface="Calibri" pitchFamily="34" charset="0"/>
                          <a:cs typeface="Times New Roman" pitchFamily="18" charset="0"/>
                        </a:rPr>
                        <a:t>distensión dramática </a:t>
                      </a:r>
                      <a:r>
                        <a:rPr kumimoji="0" lang="es-ES_tradnl" sz="1700" b="0" i="0" u="none" strike="noStrike" cap="none" normalizeH="0" baseline="0" dirty="0" smtClean="0">
                          <a:ln>
                            <a:noFill/>
                          </a:ln>
                          <a:solidFill>
                            <a:schemeClr val="tx1"/>
                          </a:solidFill>
                          <a:effectLst/>
                          <a:latin typeface="Arial" charset="0"/>
                          <a:ea typeface="Calibri" pitchFamily="34" charset="0"/>
                          <a:cs typeface="Times New Roman" pitchFamily="18" charset="0"/>
                        </a:rPr>
                        <a:t>que se consigue mediante el logro de los objetivos que cada fuerza en disputa propugna.</a:t>
                      </a:r>
                    </a:p>
                    <a:p>
                      <a:pPr marL="0" marR="0" lvl="0" indent="0" algn="just" defTabSz="457200" rtl="0" eaLnBrk="1" fontAlgn="base" latinLnBrk="0" hangingPunct="1">
                        <a:lnSpc>
                          <a:spcPct val="115000"/>
                        </a:lnSpc>
                        <a:spcBef>
                          <a:spcPct val="0"/>
                        </a:spcBef>
                        <a:spcAft>
                          <a:spcPct val="0"/>
                        </a:spcAft>
                        <a:buClrTx/>
                        <a:buSzTx/>
                        <a:buFontTx/>
                        <a:buNone/>
                        <a:tabLst/>
                      </a:pPr>
                      <a:endParaRPr kumimoji="0" lang="es-ES" sz="17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2966" marR="629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893949">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_tradnl" sz="1700" b="1" i="0" u="none" strike="noStrike" cap="none" normalizeH="0" baseline="0" dirty="0" smtClean="0">
                          <a:ln>
                            <a:noFill/>
                          </a:ln>
                          <a:solidFill>
                            <a:schemeClr val="tx1"/>
                          </a:solidFill>
                          <a:effectLst/>
                          <a:latin typeface="Arial" charset="0"/>
                          <a:ea typeface="Calibri" pitchFamily="34" charset="0"/>
                          <a:cs typeface="Times New Roman" pitchFamily="18" charset="0"/>
                        </a:rPr>
                        <a:t>CLÍMAX</a:t>
                      </a:r>
                      <a:endParaRPr kumimoji="0" lang="es-ES" sz="17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2966" marR="629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s-ES_tradnl" sz="1700" b="0" i="0" u="none" strike="noStrike" cap="none" normalizeH="0" baseline="0" dirty="0" smtClean="0">
                          <a:ln>
                            <a:noFill/>
                          </a:ln>
                          <a:solidFill>
                            <a:schemeClr val="tx1"/>
                          </a:solidFill>
                          <a:effectLst/>
                          <a:latin typeface="Arial" charset="0"/>
                          <a:ea typeface="Calibri" pitchFamily="34" charset="0"/>
                          <a:cs typeface="Times New Roman" pitchFamily="18" charset="0"/>
                        </a:rPr>
                        <a:t>Momento de </a:t>
                      </a:r>
                      <a:r>
                        <a:rPr kumimoji="0" lang="es-ES_tradnl" sz="1700" b="0" i="0" u="none" strike="noStrike" cap="none" normalizeH="0" baseline="0" dirty="0" smtClean="0">
                          <a:ln>
                            <a:noFill/>
                          </a:ln>
                          <a:solidFill>
                            <a:srgbClr val="FF0000"/>
                          </a:solidFill>
                          <a:effectLst/>
                          <a:latin typeface="Arial" charset="0"/>
                          <a:ea typeface="Calibri" pitchFamily="34" charset="0"/>
                          <a:cs typeface="Times New Roman" pitchFamily="18" charset="0"/>
                        </a:rPr>
                        <a:t>máxima tensión </a:t>
                      </a:r>
                      <a:r>
                        <a:rPr kumimoji="0" lang="es-ES_tradnl" sz="1700" b="0" i="0" u="none" strike="noStrike" cap="none" normalizeH="0" baseline="0" dirty="0" smtClean="0">
                          <a:ln>
                            <a:noFill/>
                          </a:ln>
                          <a:solidFill>
                            <a:schemeClr val="tx1"/>
                          </a:solidFill>
                          <a:effectLst/>
                          <a:latin typeface="Arial" charset="0"/>
                          <a:ea typeface="Calibri" pitchFamily="34" charset="0"/>
                          <a:cs typeface="Times New Roman" pitchFamily="18" charset="0"/>
                        </a:rPr>
                        <a:t>al que llega la acción dramática previa al desenlace. </a:t>
                      </a:r>
                    </a:p>
                    <a:p>
                      <a:pPr marL="0" marR="0" lvl="0" indent="0" algn="just" defTabSz="457200" rtl="0" eaLnBrk="1" fontAlgn="base" latinLnBrk="0" hangingPunct="1">
                        <a:lnSpc>
                          <a:spcPct val="115000"/>
                        </a:lnSpc>
                        <a:spcBef>
                          <a:spcPct val="0"/>
                        </a:spcBef>
                        <a:spcAft>
                          <a:spcPct val="0"/>
                        </a:spcAft>
                        <a:buClrTx/>
                        <a:buSzTx/>
                        <a:buFontTx/>
                        <a:buNone/>
                        <a:tabLst/>
                      </a:pPr>
                      <a:endParaRPr kumimoji="0" lang="es-ES" sz="17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2966" marR="629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48991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_tradnl" sz="1700" b="1" i="0" u="none" strike="noStrike" cap="none" normalizeH="0" baseline="0" dirty="0" smtClean="0">
                          <a:ln>
                            <a:noFill/>
                          </a:ln>
                          <a:solidFill>
                            <a:schemeClr val="tx1"/>
                          </a:solidFill>
                          <a:effectLst/>
                          <a:latin typeface="Arial" charset="0"/>
                          <a:ea typeface="Calibri" pitchFamily="34" charset="0"/>
                          <a:cs typeface="Times New Roman" pitchFamily="18" charset="0"/>
                        </a:rPr>
                        <a:t>DESENLACE</a:t>
                      </a:r>
                      <a:endParaRPr kumimoji="0" lang="es-ES" sz="17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2966" marR="629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s-ES_tradnl" sz="1700" b="0" i="0" u="none" strike="noStrike" cap="none" normalizeH="0" baseline="0" dirty="0" smtClean="0">
                          <a:ln>
                            <a:noFill/>
                          </a:ln>
                          <a:solidFill>
                            <a:schemeClr val="tx1"/>
                          </a:solidFill>
                          <a:effectLst/>
                          <a:latin typeface="Arial" charset="0"/>
                          <a:ea typeface="Calibri" pitchFamily="34" charset="0"/>
                          <a:cs typeface="Times New Roman" pitchFamily="18" charset="0"/>
                        </a:rPr>
                        <a:t>Solución definitiva del conflicto dramático y </a:t>
                      </a:r>
                      <a:r>
                        <a:rPr kumimoji="0" lang="es-ES_tradnl" sz="1700" b="0" i="0" u="none" strike="noStrike" cap="none" normalizeH="0" baseline="0" dirty="0" smtClean="0">
                          <a:ln>
                            <a:noFill/>
                          </a:ln>
                          <a:solidFill>
                            <a:srgbClr val="FF0000"/>
                          </a:solidFill>
                          <a:effectLst/>
                          <a:latin typeface="Arial" charset="0"/>
                          <a:ea typeface="Calibri" pitchFamily="34" charset="0"/>
                          <a:cs typeface="Times New Roman" pitchFamily="18" charset="0"/>
                        </a:rPr>
                        <a:t>triunfo de una de las fuerzas antagónicas en pugna</a:t>
                      </a:r>
                      <a:r>
                        <a:rPr kumimoji="0" lang="es-ES_tradnl" sz="1700" b="0" i="0" u="none" strike="noStrike" cap="none" normalizeH="0" baseline="0" dirty="0" smtClean="0">
                          <a:ln>
                            <a:noFill/>
                          </a:ln>
                          <a:solidFill>
                            <a:schemeClr val="tx1"/>
                          </a:solidFill>
                          <a:effectLst/>
                          <a:latin typeface="Arial" charset="0"/>
                          <a:ea typeface="Calibri" pitchFamily="34" charset="0"/>
                          <a:cs typeface="Times New Roman" pitchFamily="18" charset="0"/>
                        </a:rPr>
                        <a:t>. Término del devenir de la acción dramática y finalización de la obra. La estructura clásica resuelve en el desenlace el conflicto dramático, pero en la dramaturgia contemporánea el final puede quedar abierto.</a:t>
                      </a:r>
                      <a:endParaRPr kumimoji="0" lang="es-ES" sz="17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2966" marR="629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1265779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2 Rectángulo"/>
          <p:cNvSpPr/>
          <p:nvPr/>
        </p:nvSpPr>
        <p:spPr bwMode="auto">
          <a:xfrm>
            <a:off x="300038" y="1384300"/>
            <a:ext cx="3910012" cy="4670425"/>
          </a:xfrm>
          <a:prstGeom prst="rect">
            <a:avLst/>
          </a:prstGeom>
          <a:solidFill>
            <a:srgbClr val="FFEEB7"/>
          </a:solidFill>
          <a:ln w="9525" cap="flat" cmpd="sng" algn="ctr">
            <a:solidFill>
              <a:srgbClr val="FFFFFF">
                <a:lumMod val="75000"/>
              </a:srgbClr>
            </a:solidFill>
            <a:prstDash val="solid"/>
          </a:ln>
          <a:effectLst>
            <a:outerShdw blurRad="40000" dist="23000" dir="5400000" rotWithShape="0">
              <a:srgbClr val="000000">
                <a:alpha val="3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sng" strike="noStrike" kern="0" cap="none" spc="0" normalizeH="0" baseline="0" noProof="0">
              <a:ln>
                <a:noFill/>
              </a:ln>
              <a:solidFill>
                <a:srgbClr val="FFFFFF"/>
              </a:solidFill>
              <a:effectLst/>
              <a:uLnTx/>
              <a:uFillTx/>
              <a:latin typeface="Arial"/>
              <a:ea typeface="+mn-ea"/>
              <a:cs typeface="+mn-cs"/>
            </a:endParaRPr>
          </a:p>
        </p:txBody>
      </p:sp>
      <p:sp>
        <p:nvSpPr>
          <p:cNvPr id="3" name="5 CuadroTexto"/>
          <p:cNvSpPr txBox="1">
            <a:spLocks noChangeArrowheads="1"/>
          </p:cNvSpPr>
          <p:nvPr/>
        </p:nvSpPr>
        <p:spPr bwMode="auto">
          <a:xfrm>
            <a:off x="395287" y="1484396"/>
            <a:ext cx="3719513" cy="5109091"/>
          </a:xfrm>
          <a:prstGeom prst="rect">
            <a:avLst/>
          </a:prstGeom>
          <a:noFill/>
          <a:ln w="38100">
            <a:noFill/>
            <a:miter lim="800000"/>
            <a:headEnd/>
            <a:tailEnd/>
          </a:ln>
        </p:spPr>
        <p:txBody>
          <a:bodyPr>
            <a:spAutoFit/>
          </a:bodyPr>
          <a:lstStyle/>
          <a:p>
            <a:pPr defTabSz="914400">
              <a:defRPr/>
            </a:pPr>
            <a:r>
              <a:rPr lang="es-ES_tradnl" sz="2000" b="1" dirty="0">
                <a:solidFill>
                  <a:srgbClr val="C00000"/>
                </a:solidFill>
                <a:latin typeface="Arial" panose="020B0604020202020204" pitchFamily="34" charset="0"/>
                <a:ea typeface="MS PGothic" panose="020B0600070205080204" pitchFamily="34" charset="-128"/>
                <a:cs typeface="Arial" pitchFamily="34" charset="0"/>
              </a:rPr>
              <a:t>El  Acotador</a:t>
            </a:r>
          </a:p>
          <a:p>
            <a:pPr defTabSz="914400">
              <a:defRPr/>
            </a:pPr>
            <a:endParaRPr lang="es-ES_tradnl" dirty="0">
              <a:solidFill>
                <a:srgbClr val="000000"/>
              </a:solidFill>
              <a:latin typeface="Arial" charset="0"/>
              <a:ea typeface="MS PGothic" panose="020B0600070205080204" pitchFamily="34" charset="-128"/>
              <a:cs typeface="+mn-cs"/>
            </a:endParaRPr>
          </a:p>
          <a:p>
            <a:pPr algn="just" defTabSz="914400">
              <a:defRPr/>
            </a:pPr>
            <a:r>
              <a:rPr lang="es-ES_tradnl" dirty="0">
                <a:solidFill>
                  <a:srgbClr val="000000"/>
                </a:solidFill>
                <a:latin typeface="Arial" charset="0"/>
                <a:ea typeface="MS PGothic" panose="020B0600070205080204" pitchFamily="34" charset="-128"/>
                <a:cs typeface="+mn-cs"/>
              </a:rPr>
              <a:t>Es la </a:t>
            </a:r>
            <a:r>
              <a:rPr lang="es-ES_tradnl" dirty="0">
                <a:solidFill>
                  <a:srgbClr val="FF0000"/>
                </a:solidFill>
                <a:latin typeface="Arial" charset="0"/>
                <a:ea typeface="MS PGothic" panose="020B0600070205080204" pitchFamily="34" charset="-128"/>
                <a:cs typeface="+mn-cs"/>
              </a:rPr>
              <a:t>voz</a:t>
            </a:r>
            <a:r>
              <a:rPr lang="es-ES_tradnl" dirty="0">
                <a:solidFill>
                  <a:srgbClr val="000000"/>
                </a:solidFill>
                <a:latin typeface="Arial" charset="0"/>
                <a:ea typeface="MS PGothic" panose="020B0600070205080204" pitchFamily="34" charset="-128"/>
                <a:cs typeface="+mn-cs"/>
              </a:rPr>
              <a:t> que </a:t>
            </a:r>
            <a:r>
              <a:rPr lang="es-419" dirty="0" smtClean="0">
                <a:solidFill>
                  <a:srgbClr val="FF0000"/>
                </a:solidFill>
                <a:latin typeface="Arial" charset="0"/>
                <a:ea typeface="MS PGothic" panose="020B0600070205080204" pitchFamily="34" charset="-128"/>
                <a:cs typeface="+mn-cs"/>
              </a:rPr>
              <a:t>informa</a:t>
            </a:r>
            <a:r>
              <a:rPr lang="es-419" dirty="0" smtClean="0">
                <a:solidFill>
                  <a:srgbClr val="000000"/>
                </a:solidFill>
                <a:latin typeface="Arial" charset="0"/>
                <a:ea typeface="MS PGothic" panose="020B0600070205080204" pitchFamily="34" charset="-128"/>
                <a:cs typeface="+mn-cs"/>
              </a:rPr>
              <a:t> </a:t>
            </a:r>
            <a:r>
              <a:rPr lang="es-ES_tradnl" dirty="0" smtClean="0">
                <a:solidFill>
                  <a:srgbClr val="000000"/>
                </a:solidFill>
                <a:latin typeface="Arial" charset="0"/>
                <a:ea typeface="MS PGothic" panose="020B0600070205080204" pitchFamily="34" charset="-128"/>
                <a:cs typeface="+mn-cs"/>
              </a:rPr>
              <a:t>el </a:t>
            </a:r>
            <a:r>
              <a:rPr lang="es-ES_tradnl" dirty="0">
                <a:solidFill>
                  <a:srgbClr val="000000"/>
                </a:solidFill>
                <a:latin typeface="Arial" charset="0"/>
                <a:ea typeface="MS PGothic" panose="020B0600070205080204" pitchFamily="34" charset="-128"/>
                <a:cs typeface="+mn-cs"/>
              </a:rPr>
              <a:t>modo en que se debe llevar a cabo la representación de la obra dramática. Cumple la función de hablante básico que aporta detalles que más tarde el director teatral considerará o no para la puesta en escena. Su presencia en el texto literario se advierte a través del </a:t>
            </a:r>
            <a:r>
              <a:rPr lang="es-ES_tradnl" b="1" dirty="0">
                <a:solidFill>
                  <a:srgbClr val="000000"/>
                </a:solidFill>
                <a:latin typeface="Arial" charset="0"/>
                <a:ea typeface="MS PGothic" panose="020B0600070205080204" pitchFamily="34" charset="-128"/>
                <a:cs typeface="+mn-cs"/>
              </a:rPr>
              <a:t>discurso </a:t>
            </a:r>
            <a:r>
              <a:rPr lang="es-ES_tradnl" b="1" dirty="0" err="1">
                <a:solidFill>
                  <a:srgbClr val="000000"/>
                </a:solidFill>
                <a:latin typeface="Arial" charset="0"/>
                <a:ea typeface="MS PGothic" panose="020B0600070205080204" pitchFamily="34" charset="-128"/>
                <a:cs typeface="+mn-cs"/>
              </a:rPr>
              <a:t>acotacional</a:t>
            </a:r>
            <a:r>
              <a:rPr lang="es-ES_tradnl" dirty="0">
                <a:solidFill>
                  <a:srgbClr val="000000"/>
                </a:solidFill>
                <a:latin typeface="Arial" charset="0"/>
                <a:ea typeface="MS PGothic" panose="020B0600070205080204" pitchFamily="34" charset="-128"/>
                <a:cs typeface="+mn-cs"/>
              </a:rPr>
              <a:t> dispuesto mediante </a:t>
            </a:r>
            <a:r>
              <a:rPr lang="es-ES_tradnl" b="1" dirty="0">
                <a:solidFill>
                  <a:srgbClr val="000000"/>
                </a:solidFill>
                <a:latin typeface="Arial" charset="0"/>
                <a:ea typeface="MS PGothic" panose="020B0600070205080204" pitchFamily="34" charset="-128"/>
                <a:cs typeface="+mn-cs"/>
              </a:rPr>
              <a:t>didascalias</a:t>
            </a:r>
            <a:r>
              <a:rPr lang="es-ES_tradnl" dirty="0">
                <a:solidFill>
                  <a:srgbClr val="000000"/>
                </a:solidFill>
                <a:latin typeface="Arial" charset="0"/>
                <a:ea typeface="MS PGothic" panose="020B0600070205080204" pitchFamily="34" charset="-128"/>
                <a:cs typeface="+mn-cs"/>
              </a:rPr>
              <a:t> escritas generalmente en letra cursiva o entre paréntesis</a:t>
            </a:r>
            <a:r>
              <a:rPr lang="es-ES_tradnl" dirty="0" smtClean="0">
                <a:solidFill>
                  <a:srgbClr val="000000"/>
                </a:solidFill>
                <a:latin typeface="Arial" charset="0"/>
                <a:ea typeface="MS PGothic" panose="020B0600070205080204" pitchFamily="34" charset="-128"/>
                <a:cs typeface="+mn-cs"/>
              </a:rPr>
              <a:t>.</a:t>
            </a:r>
            <a:r>
              <a:rPr lang="es-419" dirty="0" smtClean="0">
                <a:solidFill>
                  <a:srgbClr val="000000"/>
                </a:solidFill>
                <a:latin typeface="Arial" charset="0"/>
                <a:ea typeface="MS PGothic" panose="020B0600070205080204" pitchFamily="34" charset="-128"/>
                <a:cs typeface="+mn-cs"/>
              </a:rPr>
              <a:t> </a:t>
            </a:r>
            <a:r>
              <a:rPr lang="es-419" dirty="0" smtClean="0">
                <a:solidFill>
                  <a:srgbClr val="FF0000"/>
                </a:solidFill>
                <a:latin typeface="Arial" charset="0"/>
                <a:ea typeface="MS PGothic" panose="020B0600070205080204" pitchFamily="34" charset="-128"/>
                <a:cs typeface="+mn-cs"/>
              </a:rPr>
              <a:t>No participa de la acción.</a:t>
            </a:r>
            <a:endParaRPr lang="es-ES_tradnl" dirty="0">
              <a:solidFill>
                <a:srgbClr val="FF0000"/>
              </a:solidFill>
              <a:latin typeface="Arial" charset="0"/>
              <a:ea typeface="MS PGothic" panose="020B0600070205080204" pitchFamily="34" charset="-128"/>
              <a:cs typeface="+mn-cs"/>
            </a:endParaRPr>
          </a:p>
          <a:p>
            <a:pPr defTabSz="914400">
              <a:defRPr/>
            </a:pPr>
            <a:endParaRPr lang="es-ES_tradnl" dirty="0">
              <a:solidFill>
                <a:srgbClr val="000000"/>
              </a:solidFill>
              <a:latin typeface="Arial" charset="0"/>
              <a:ea typeface="MS PGothic" panose="020B0600070205080204" pitchFamily="34" charset="-128"/>
              <a:cs typeface="+mn-cs"/>
            </a:endParaRPr>
          </a:p>
          <a:p>
            <a:pPr defTabSz="914400">
              <a:defRPr/>
            </a:pPr>
            <a:endParaRPr lang="es-ES" dirty="0">
              <a:solidFill>
                <a:srgbClr val="000000"/>
              </a:solidFill>
              <a:latin typeface="Arial" charset="0"/>
              <a:ea typeface="MS PGothic" panose="020B0600070205080204" pitchFamily="34" charset="-128"/>
              <a:cs typeface="+mn-cs"/>
            </a:endParaRPr>
          </a:p>
        </p:txBody>
      </p:sp>
      <p:sp>
        <p:nvSpPr>
          <p:cNvPr id="4" name="7 CuadroTexto"/>
          <p:cNvSpPr txBox="1">
            <a:spLocks noChangeArrowheads="1"/>
          </p:cNvSpPr>
          <p:nvPr/>
        </p:nvSpPr>
        <p:spPr bwMode="auto">
          <a:xfrm>
            <a:off x="4586288" y="1008062"/>
            <a:ext cx="4300537" cy="5046663"/>
          </a:xfrm>
          <a:prstGeom prst="rect">
            <a:avLst/>
          </a:prstGeom>
          <a:solidFill>
            <a:srgbClr val="808080">
              <a:lumMod val="20000"/>
              <a:lumOff val="80000"/>
            </a:srgbClr>
          </a:solid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600" b="0" i="1" u="none" strike="noStrike" kern="0" cap="none" spc="0" normalizeH="0" baseline="0" noProof="0" dirty="0">
              <a:ln>
                <a:noFill/>
              </a:ln>
              <a:solidFill>
                <a:srgbClr val="000000"/>
              </a:solidFill>
              <a:effectLst/>
              <a:uLnTx/>
              <a:uFillTx/>
              <a:latin typeface="Arial"/>
              <a:ea typeface="MS PGothic" panose="020B0600070205080204" pitchFamily="34" charset="-128"/>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_tradnl" sz="1600" b="1" u="none" strike="noStrike" kern="0" cap="none" spc="0" normalizeH="0" baseline="0" noProof="0" dirty="0">
                <a:ln>
                  <a:noFill/>
                </a:ln>
                <a:solidFill>
                  <a:srgbClr val="000000"/>
                </a:solidFill>
                <a:effectLst/>
                <a:uLnTx/>
                <a:uFillTx/>
                <a:latin typeface="Arial"/>
                <a:ea typeface="MS PGothic" panose="020B0600070205080204" pitchFamily="34" charset="-128"/>
                <a:cs typeface="Times New Roman" pitchFamily="18" charset="0"/>
              </a:rPr>
              <a:t>LANDA</a:t>
            </a:r>
            <a:r>
              <a:rPr kumimoji="0" lang="es-ES_tradnl" sz="1600" b="0" i="1" u="none" strike="noStrike" kern="0" cap="none" spc="0" normalizeH="0" baseline="0" noProof="0" dirty="0">
                <a:ln>
                  <a:noFill/>
                </a:ln>
                <a:solidFill>
                  <a:srgbClr val="000000"/>
                </a:solidFill>
                <a:effectLst/>
                <a:uLnTx/>
                <a:uFillTx/>
                <a:latin typeface="Arial"/>
                <a:ea typeface="MS PGothic" panose="020B0600070205080204" pitchFamily="34" charset="-128"/>
                <a:cs typeface="Times New Roman" pitchFamily="18" charset="0"/>
              </a:rPr>
              <a:t>.- (Comprendiendo mal de adrede.) </a:t>
            </a:r>
            <a:r>
              <a:rPr kumimoji="0" lang="es-ES_tradnl" sz="1600" b="0" u="none" strike="noStrike" kern="0" cap="none" spc="0" normalizeH="0" baseline="0" noProof="0" dirty="0">
                <a:ln>
                  <a:noFill/>
                </a:ln>
                <a:solidFill>
                  <a:srgbClr val="000000"/>
                </a:solidFill>
                <a:effectLst/>
                <a:uLnTx/>
                <a:uFillTx/>
                <a:latin typeface="Arial"/>
                <a:ea typeface="MS PGothic" panose="020B0600070205080204" pitchFamily="34" charset="-128"/>
                <a:cs typeface="Times New Roman" pitchFamily="18" charset="0"/>
              </a:rPr>
              <a:t>¿El Paraíso? </a:t>
            </a:r>
            <a:r>
              <a:rPr kumimoji="0" lang="es-ES_tradnl" sz="1600" b="0" i="1" u="none" strike="noStrike" kern="0" cap="none" spc="0" normalizeH="0" baseline="0" noProof="0" dirty="0">
                <a:ln>
                  <a:noFill/>
                </a:ln>
                <a:solidFill>
                  <a:srgbClr val="000000"/>
                </a:solidFill>
                <a:effectLst/>
                <a:uLnTx/>
                <a:uFillTx/>
                <a:latin typeface="Arial"/>
                <a:ea typeface="MS PGothic" panose="020B0600070205080204" pitchFamily="34" charset="-128"/>
                <a:cs typeface="Times New Roman" pitchFamily="18" charset="0"/>
              </a:rPr>
              <a:t>(Ríe.) </a:t>
            </a:r>
            <a:r>
              <a:rPr kumimoji="0" lang="es-ES_tradnl" sz="1600" b="0" u="none" strike="noStrike" kern="0" cap="none" spc="0" normalizeH="0" baseline="0" noProof="0" dirty="0">
                <a:ln>
                  <a:noFill/>
                </a:ln>
                <a:solidFill>
                  <a:srgbClr val="000000"/>
                </a:solidFill>
                <a:effectLst/>
                <a:uLnTx/>
                <a:uFillTx/>
                <a:latin typeface="Arial"/>
                <a:ea typeface="MS PGothic" panose="020B0600070205080204" pitchFamily="34" charset="-128"/>
                <a:cs typeface="Times New Roman" pitchFamily="18" charset="0"/>
              </a:rPr>
              <a:t>Pues detrás de ustedes me voy. Hacia el mar. Al Paraíso.</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_tradnl" sz="1600" b="0" i="1" u="none" strike="noStrike" kern="0" cap="none" spc="0" normalizeH="0" baseline="0" noProof="0" dirty="0">
              <a:ln>
                <a:noFill/>
              </a:ln>
              <a:solidFill>
                <a:srgbClr val="000000"/>
              </a:solidFill>
              <a:effectLst/>
              <a:uLnTx/>
              <a:uFillTx/>
              <a:latin typeface="Arial"/>
              <a:ea typeface="MS PGothic" panose="020B0600070205080204" pitchFamily="34" charset="-128"/>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_tradnl" sz="1600" b="0" i="1" u="none" strike="noStrike" kern="0" cap="none" spc="0" normalizeH="0" baseline="0" noProof="0" dirty="0">
                <a:ln>
                  <a:noFill/>
                </a:ln>
                <a:solidFill>
                  <a:srgbClr val="000000"/>
                </a:solidFill>
                <a:effectLst/>
                <a:uLnTx/>
                <a:uFillTx/>
                <a:latin typeface="Arial"/>
                <a:ea typeface="MS PGothic" panose="020B0600070205080204" pitchFamily="34" charset="-128"/>
                <a:cs typeface="Times New Roman" pitchFamily="18" charset="0"/>
              </a:rPr>
              <a:t>Ella ríe. Toma su balde y sale. Él agarra las cosas y la sigue. Mientras esto sucede, las luces se han encendido sobre otra zona del escenario y descubrimos a una mujer. Emperatriz, sentada en una silla de inválida. No es una silla común y corriente, sino una especie de trono desvencijado del que cuelgan collares y cadenas de oro, recuerdos, y el todo está coronado por un quitasol que en algo remeda las roturas de una carpa. Emperatriz es una mujer vieja, llena de arrugas, pero con la mirada clara, penetrante.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600" b="0" i="1" u="none" strike="noStrike" kern="0" cap="none" spc="0" normalizeH="0" baseline="0" noProof="0" dirty="0">
              <a:ln>
                <a:noFill/>
              </a:ln>
              <a:solidFill>
                <a:srgbClr val="000000"/>
              </a:solidFill>
              <a:effectLst/>
              <a:uLnTx/>
              <a:uFillTx/>
              <a:latin typeface="Arial"/>
              <a:ea typeface="MS PGothic" panose="020B0600070205080204" pitchFamily="34" charset="-128"/>
              <a:cs typeface="Times New Roman" pitchFamily="18"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s-ES_tradnl" sz="1600" b="1" i="0" u="none" strike="noStrike" kern="0" cap="none" spc="0" normalizeH="0" baseline="0" noProof="0" dirty="0">
                <a:ln>
                  <a:noFill/>
                </a:ln>
                <a:solidFill>
                  <a:srgbClr val="000000"/>
                </a:solidFill>
                <a:effectLst/>
                <a:uLnTx/>
                <a:uFillTx/>
                <a:latin typeface="Arial"/>
                <a:ea typeface="MS PGothic" panose="020B0600070205080204" pitchFamily="34" charset="-128"/>
                <a:cs typeface="Times New Roman" pitchFamily="18" charset="0"/>
              </a:rPr>
              <a:t>Luis Alberto Heiremans</a:t>
            </a:r>
            <a:r>
              <a:rPr kumimoji="0" lang="es-ES_tradnl" sz="1600" b="1" i="1" u="none" strike="noStrike" kern="0" cap="none" spc="0" normalizeH="0" baseline="0" noProof="0" dirty="0">
                <a:ln>
                  <a:noFill/>
                </a:ln>
                <a:solidFill>
                  <a:srgbClr val="000000"/>
                </a:solidFill>
                <a:effectLst/>
                <a:uLnTx/>
                <a:uFillTx/>
                <a:latin typeface="Arial"/>
                <a:ea typeface="MS PGothic" panose="020B0600070205080204" pitchFamily="34" charset="-128"/>
                <a:cs typeface="Times New Roman" pitchFamily="18" charset="0"/>
              </a:rPr>
              <a:t>, El tony chico. </a:t>
            </a:r>
            <a:endParaRPr kumimoji="0" lang="es-ES" sz="1600" b="1" i="1" u="none" strike="noStrike" kern="0" cap="none" spc="0" normalizeH="0" baseline="0" noProof="0" dirty="0">
              <a:ln>
                <a:noFill/>
              </a:ln>
              <a:solidFill>
                <a:srgbClr val="000000"/>
              </a:solidFill>
              <a:effectLst/>
              <a:uLnTx/>
              <a:uFillTx/>
              <a:latin typeface="Arial"/>
              <a:ea typeface="MS PGothic" panose="020B0600070205080204" pitchFamily="34" charset="-128"/>
              <a:cs typeface="Times New Roman" pitchFamily="18" charset="0"/>
            </a:endParaRPr>
          </a:p>
        </p:txBody>
      </p:sp>
      <p:sp>
        <p:nvSpPr>
          <p:cNvPr id="8" name="5 CuadroTexto"/>
          <p:cNvSpPr txBox="1">
            <a:spLocks noChangeArrowheads="1"/>
          </p:cNvSpPr>
          <p:nvPr/>
        </p:nvSpPr>
        <p:spPr bwMode="auto">
          <a:xfrm>
            <a:off x="4586288" y="450484"/>
            <a:ext cx="2628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altLang="es-419" sz="18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Ejemplo</a:t>
            </a:r>
            <a:endParaRPr kumimoji="0" lang="es-ES" altLang="es-419" sz="18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10796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6 Rectángulo"/>
          <p:cNvSpPr/>
          <p:nvPr/>
        </p:nvSpPr>
        <p:spPr bwMode="auto">
          <a:xfrm>
            <a:off x="228600" y="244475"/>
            <a:ext cx="3965575" cy="5903913"/>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sng" strike="noStrike" kern="0" cap="none" spc="0" normalizeH="0" baseline="0" noProof="0">
              <a:ln>
                <a:noFill/>
              </a:ln>
              <a:solidFill>
                <a:srgbClr val="FFFFFF"/>
              </a:solidFill>
              <a:effectLst/>
              <a:uLnTx/>
              <a:uFillTx/>
              <a:latin typeface="Arial"/>
              <a:ea typeface="+mn-ea"/>
              <a:cs typeface="+mn-cs"/>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275" y="-150812"/>
            <a:ext cx="22479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5 Tabla"/>
          <p:cNvGraphicFramePr>
            <a:graphicFrameLocks noGrp="1"/>
          </p:cNvGraphicFramePr>
          <p:nvPr>
            <p:extLst>
              <p:ext uri="{D42A27DB-BD31-4B8C-83A1-F6EECF244321}">
                <p14:modId xmlns:p14="http://schemas.microsoft.com/office/powerpoint/2010/main" val="3228928696"/>
              </p:ext>
            </p:extLst>
          </p:nvPr>
        </p:nvGraphicFramePr>
        <p:xfrm>
          <a:off x="365125" y="976313"/>
          <a:ext cx="3649663" cy="4937126"/>
        </p:xfrm>
        <a:graphic>
          <a:graphicData uri="http://schemas.openxmlformats.org/drawingml/2006/table">
            <a:tbl>
              <a:tblPr/>
              <a:tblGrid>
                <a:gridCol w="1655763"/>
                <a:gridCol w="1993900"/>
              </a:tblGrid>
              <a:tr h="122713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_tradnl" sz="1600" b="1" i="0" u="none" strike="noStrike" cap="none" normalizeH="0" baseline="0" dirty="0" smtClean="0">
                          <a:ln>
                            <a:noFill/>
                          </a:ln>
                          <a:solidFill>
                            <a:schemeClr val="tx1"/>
                          </a:solidFill>
                          <a:effectLst/>
                          <a:latin typeface="Arial" charset="0"/>
                          <a:ea typeface="Calibri" pitchFamily="34" charset="0"/>
                          <a:cs typeface="Times New Roman" pitchFamily="18" charset="0"/>
                        </a:rPr>
                        <a:t>ACTO</a:t>
                      </a:r>
                      <a:endParaRPr kumimoji="0" lang="es-ES" sz="16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2075" marR="620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ea typeface="Calibri" pitchFamily="34" charset="0"/>
                          <a:cs typeface="Times New Roman" pitchFamily="18" charset="0"/>
                        </a:rPr>
                        <a:t>División interna </a:t>
                      </a:r>
                      <a:r>
                        <a:rPr kumimoji="0" lang="es-419" sz="1600" b="0" i="0" u="none" strike="noStrike" cap="none" normalizeH="0" baseline="0" dirty="0" smtClean="0">
                          <a:ln>
                            <a:noFill/>
                          </a:ln>
                          <a:solidFill>
                            <a:schemeClr val="tx1"/>
                          </a:solidFill>
                          <a:effectLst/>
                          <a:latin typeface="Arial" charset="0"/>
                          <a:ea typeface="Calibri" pitchFamily="34" charset="0"/>
                          <a:cs typeface="Times New Roman" pitchFamily="18" charset="0"/>
                        </a:rPr>
                        <a:t>mayor </a:t>
                      </a:r>
                      <a:r>
                        <a:rPr kumimoji="0" lang="es-ES_tradnl" sz="1600" b="0" i="0" u="none" strike="noStrike" cap="none" normalizeH="0" baseline="0" dirty="0" smtClean="0">
                          <a:ln>
                            <a:noFill/>
                          </a:ln>
                          <a:solidFill>
                            <a:schemeClr val="tx1"/>
                          </a:solidFill>
                          <a:effectLst/>
                          <a:latin typeface="Arial" charset="0"/>
                          <a:ea typeface="Calibri" pitchFamily="34" charset="0"/>
                          <a:cs typeface="Times New Roman" pitchFamily="18" charset="0"/>
                        </a:rPr>
                        <a:t>de la obra dramática en uno o más actos.</a:t>
                      </a:r>
                      <a:endParaRPr kumimoji="0" lang="es-ES" sz="16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2075" marR="6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5578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_tradnl" sz="1600" b="1" i="0" u="none" strike="noStrike" cap="none" normalizeH="0" baseline="0" dirty="0" smtClean="0">
                          <a:ln>
                            <a:noFill/>
                          </a:ln>
                          <a:solidFill>
                            <a:schemeClr val="tx1"/>
                          </a:solidFill>
                          <a:effectLst/>
                          <a:latin typeface="Arial" charset="0"/>
                          <a:ea typeface="Calibri" pitchFamily="34" charset="0"/>
                          <a:cs typeface="Times New Roman" pitchFamily="18" charset="0"/>
                        </a:rPr>
                        <a:t>CUADRO</a:t>
                      </a:r>
                      <a:endParaRPr kumimoji="0" lang="es-ES" sz="16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2075" marR="620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ea typeface="Calibri" pitchFamily="34" charset="0"/>
                          <a:cs typeface="Times New Roman" pitchFamily="18" charset="0"/>
                        </a:rPr>
                        <a:t>Ambientación o escenografía que recrea el espacio físico en el que se desarrolla la acción dramática.</a:t>
                      </a:r>
                      <a:endParaRPr kumimoji="0" lang="es-ES" sz="16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2075" marR="6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5420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_tradnl" sz="1600" b="1" i="0" u="none" strike="noStrike" cap="none" normalizeH="0" baseline="0" dirty="0" smtClean="0">
                          <a:ln>
                            <a:noFill/>
                          </a:ln>
                          <a:solidFill>
                            <a:schemeClr val="tx1"/>
                          </a:solidFill>
                          <a:effectLst/>
                          <a:latin typeface="Arial" charset="0"/>
                          <a:ea typeface="Calibri" pitchFamily="34" charset="0"/>
                          <a:cs typeface="Times New Roman" pitchFamily="18" charset="0"/>
                        </a:rPr>
                        <a:t>DISCURSO ACOTACIONAL O DIDASCALIAS</a:t>
                      </a:r>
                      <a:endParaRPr kumimoji="0" lang="es-ES" sz="16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2075" marR="620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ea typeface="Calibri" pitchFamily="34" charset="0"/>
                          <a:cs typeface="Times New Roman" pitchFamily="18" charset="0"/>
                        </a:rPr>
                        <a:t>Indicaciones del autor acerca del modo en que debe representarse la obra dramática al llevarse a escena.</a:t>
                      </a:r>
                      <a:endParaRPr kumimoji="0" lang="es-ES" sz="16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2075" marR="620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
        <p:nvSpPr>
          <p:cNvPr id="5" name="6 CuadroTexto"/>
          <p:cNvSpPr txBox="1"/>
          <p:nvPr/>
        </p:nvSpPr>
        <p:spPr>
          <a:xfrm>
            <a:off x="290513" y="284163"/>
            <a:ext cx="3871912" cy="584200"/>
          </a:xfrm>
          <a:prstGeom prst="rect">
            <a:avLst/>
          </a:prstGeom>
          <a:noFill/>
        </p:spPr>
        <p:txBody>
          <a:bodyPr>
            <a:spAutoFit/>
          </a:bodyPr>
          <a:lstStyle/>
          <a:p>
            <a:pPr defTabSz="914400">
              <a:defRPr/>
            </a:pPr>
            <a:r>
              <a:rPr lang="es-ES_tradnl" sz="1600" b="1" dirty="0">
                <a:solidFill>
                  <a:srgbClr val="C00000"/>
                </a:solidFill>
                <a:latin typeface="Arial" panose="020B0604020202020204" pitchFamily="34" charset="0"/>
                <a:ea typeface="MS PGothic" panose="020B0600070205080204" pitchFamily="34" charset="-128"/>
                <a:cs typeface="Arial" pitchFamily="34" charset="0"/>
              </a:rPr>
              <a:t>ELEMENTOS CONSTITUTIVOS</a:t>
            </a:r>
          </a:p>
          <a:p>
            <a:pPr defTabSz="914400">
              <a:defRPr/>
            </a:pPr>
            <a:r>
              <a:rPr lang="es-ES_tradnl" sz="1600" b="1" dirty="0">
                <a:solidFill>
                  <a:srgbClr val="C00000"/>
                </a:solidFill>
                <a:latin typeface="Arial" panose="020B0604020202020204" pitchFamily="34" charset="0"/>
                <a:ea typeface="MS PGothic" panose="020B0600070205080204" pitchFamily="34" charset="-128"/>
                <a:cs typeface="Arial" pitchFamily="34" charset="0"/>
              </a:rPr>
              <a:t> DE LA OBRA DRAMÁTICA</a:t>
            </a:r>
            <a:endParaRPr lang="es-ES" sz="1600" b="1" dirty="0">
              <a:solidFill>
                <a:srgbClr val="C00000"/>
              </a:solidFill>
              <a:latin typeface="Arial" panose="020B0604020202020204" pitchFamily="34" charset="0"/>
              <a:ea typeface="MS PGothic" panose="020B0600070205080204" pitchFamily="34" charset="-128"/>
              <a:cs typeface="Arial" pitchFamily="34" charset="0"/>
            </a:endParaRPr>
          </a:p>
        </p:txBody>
      </p:sp>
      <p:sp>
        <p:nvSpPr>
          <p:cNvPr id="6" name="7 CuadroTexto"/>
          <p:cNvSpPr txBox="1">
            <a:spLocks noChangeArrowheads="1"/>
          </p:cNvSpPr>
          <p:nvPr/>
        </p:nvSpPr>
        <p:spPr bwMode="auto">
          <a:xfrm>
            <a:off x="4378325" y="942975"/>
            <a:ext cx="3903663"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altLang="es-419" sz="1800" b="1"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PRIMER ACTO</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altLang="es-419" sz="18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_tradnl" altLang="es-419" sz="1600" b="1"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Primera escena</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_tradnl" altLang="es-419" sz="1600" b="1"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_tradnl" altLang="es-419" sz="16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(Una habitación en la mansarda de una casa de pensión, en un barrio residencial venido a menos, en la periferia cercana al centro de la capital…)</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_tradnl" altLang="es-419" sz="16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_tradnl" altLang="es-419" sz="16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MONCHO.- ¡Ocho…nueve…diez..once…doce…! </a:t>
            </a:r>
            <a:r>
              <a:rPr kumimoji="0" lang="es-ES_tradnl" altLang="es-419" sz="1600" b="0" i="0" u="sng"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a:t>
            </a:r>
            <a:r>
              <a:rPr kumimoji="0" lang="es-ES_tradnl" altLang="es-419" sz="1600" b="0" i="1" u="sng"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Anota</a:t>
            </a:r>
            <a:r>
              <a:rPr kumimoji="0" lang="es-ES_tradnl" altLang="es-419" sz="16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 ¡Docena catorce! </a:t>
            </a:r>
            <a:r>
              <a:rPr kumimoji="0" lang="es-ES_tradnl" altLang="es-419" sz="1600" b="0" i="0" u="sng"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a:t>
            </a:r>
            <a:r>
              <a:rPr kumimoji="0" lang="es-ES_tradnl" altLang="es-419" sz="1600" b="0" i="1" u="sng"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Revisa el contenido de la caja</a:t>
            </a:r>
            <a:r>
              <a:rPr kumimoji="0" lang="es-ES_tradnl" altLang="es-419" sz="1600" b="0" i="0" u="sng"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a:t>
            </a:r>
            <a:r>
              <a:rPr kumimoji="0" lang="es-ES_tradnl" altLang="es-419" sz="16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 ¡Esta maldita cosa no cunde! ¿Habrá un hoyo? ¡Algún ratón se debe estar comiendo mi trabajo! </a:t>
            </a:r>
            <a:r>
              <a:rPr kumimoji="0" lang="es-ES_tradnl" altLang="es-419" sz="1600" b="0" i="0" u="sng"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a:t>
            </a:r>
            <a:r>
              <a:rPr kumimoji="0" lang="es-ES_tradnl" altLang="es-419" sz="1600" b="0" i="1" u="sng"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Tirita</a:t>
            </a:r>
            <a:r>
              <a:rPr kumimoji="0" lang="es-ES_tradnl" altLang="es-419" sz="16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 ¡Cresta, el frío que hace! </a:t>
            </a:r>
            <a:r>
              <a:rPr kumimoji="0" lang="es-ES_tradnl" altLang="es-419" sz="1600" b="0" i="0" u="sng"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s-ES_tradnl" altLang="es-419" sz="1600" b="0" i="1" u="sng"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A la estufa</a:t>
            </a:r>
            <a:r>
              <a:rPr kumimoji="0" lang="es-ES_tradnl" altLang="es-419" sz="1600" b="0" i="0" u="sng"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a:t>
            </a:r>
            <a:r>
              <a:rPr kumimoji="0" lang="es-ES_tradnl" altLang="es-419" sz="16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 ¿Quieres que te encienda, eh? ¡No lo haré, porque conozco tu truco, traidora!</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_tradnl" altLang="es-419" sz="16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s-ES_tradnl" altLang="es-419" sz="16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Egon Wolff, </a:t>
            </a:r>
            <a:r>
              <a:rPr kumimoji="0" lang="es-ES_tradnl" altLang="es-419" sz="1600" b="1" i="1"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Álamos en la azotea.</a:t>
            </a:r>
            <a:endParaRPr kumimoji="0" lang="es-ES" altLang="es-419" sz="16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0" name="17 Flecha derecha"/>
          <p:cNvSpPr/>
          <p:nvPr/>
        </p:nvSpPr>
        <p:spPr>
          <a:xfrm>
            <a:off x="3925888" y="4760913"/>
            <a:ext cx="377825" cy="346075"/>
          </a:xfrm>
          <a:prstGeom prst="rightArrow">
            <a:avLst/>
          </a:prstGeom>
          <a:solidFill>
            <a:srgbClr val="FFC000"/>
          </a:soli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sng" strike="noStrike" kern="0" cap="none" spc="0" normalizeH="0" baseline="0" noProof="0">
              <a:ln>
                <a:noFill/>
              </a:ln>
              <a:solidFill>
                <a:srgbClr val="FFFFFF"/>
              </a:solidFill>
              <a:effectLst/>
              <a:uLnTx/>
              <a:uFillTx/>
              <a:latin typeface="Arial"/>
              <a:ea typeface="+mn-ea"/>
              <a:cs typeface="+mn-cs"/>
            </a:endParaRPr>
          </a:p>
        </p:txBody>
      </p:sp>
      <p:sp>
        <p:nvSpPr>
          <p:cNvPr id="11" name="18 Flecha derecha"/>
          <p:cNvSpPr/>
          <p:nvPr/>
        </p:nvSpPr>
        <p:spPr>
          <a:xfrm>
            <a:off x="3967163" y="2232025"/>
            <a:ext cx="379412" cy="347663"/>
          </a:xfrm>
          <a:prstGeom prst="rightArrow">
            <a:avLst/>
          </a:prstGeom>
          <a:solidFill>
            <a:srgbClr val="FFC000"/>
          </a:soli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sng" strike="noStrike" kern="0" cap="none" spc="0" normalizeH="0" baseline="0" noProof="0">
              <a:ln>
                <a:noFill/>
              </a:ln>
              <a:solidFill>
                <a:srgbClr val="FFFFFF"/>
              </a:solidFill>
              <a:effectLst/>
              <a:uLnTx/>
              <a:uFillTx/>
              <a:latin typeface="Arial"/>
              <a:ea typeface="+mn-ea"/>
              <a:cs typeface="+mn-cs"/>
            </a:endParaRPr>
          </a:p>
        </p:txBody>
      </p:sp>
      <p:sp>
        <p:nvSpPr>
          <p:cNvPr id="12" name="19 Flecha derecha"/>
          <p:cNvSpPr/>
          <p:nvPr/>
        </p:nvSpPr>
        <p:spPr>
          <a:xfrm>
            <a:off x="3962400" y="996950"/>
            <a:ext cx="379413" cy="347663"/>
          </a:xfrm>
          <a:prstGeom prst="rightArrow">
            <a:avLst/>
          </a:prstGeom>
          <a:solidFill>
            <a:srgbClr val="FFC000"/>
          </a:soli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sng"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82444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9 Rectángulo"/>
          <p:cNvSpPr/>
          <p:nvPr/>
        </p:nvSpPr>
        <p:spPr bwMode="auto">
          <a:xfrm>
            <a:off x="228600" y="303213"/>
            <a:ext cx="5651500" cy="5781064"/>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sng" strike="noStrike" kern="0" cap="none" spc="0" normalizeH="0" baseline="0" noProof="0">
              <a:ln>
                <a:noFill/>
              </a:ln>
              <a:solidFill>
                <a:srgbClr val="FFFFFF"/>
              </a:solidFill>
              <a:effectLst/>
              <a:uLnTx/>
              <a:uFillTx/>
              <a:latin typeface="Arial"/>
              <a:ea typeface="+mn-ea"/>
              <a:cs typeface="+mn-cs"/>
            </a:endParaRPr>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955" y="819882"/>
            <a:ext cx="260191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6 Tabla"/>
          <p:cNvGraphicFramePr>
            <a:graphicFrameLocks noGrp="1"/>
          </p:cNvGraphicFramePr>
          <p:nvPr>
            <p:extLst>
              <p:ext uri="{D42A27DB-BD31-4B8C-83A1-F6EECF244321}">
                <p14:modId xmlns:p14="http://schemas.microsoft.com/office/powerpoint/2010/main" val="2961566596"/>
              </p:ext>
            </p:extLst>
          </p:nvPr>
        </p:nvGraphicFramePr>
        <p:xfrm>
          <a:off x="346075" y="1193801"/>
          <a:ext cx="5376863" cy="4691877"/>
        </p:xfrm>
        <a:graphic>
          <a:graphicData uri="http://schemas.openxmlformats.org/drawingml/2006/table">
            <a:tbl>
              <a:tblPr/>
              <a:tblGrid>
                <a:gridCol w="1520115"/>
                <a:gridCol w="3856748"/>
              </a:tblGrid>
              <a:tr h="133638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lnSpc>
                          <a:spcPct val="115000"/>
                        </a:lnSpc>
                        <a:spcAft>
                          <a:spcPts val="0"/>
                        </a:spcAft>
                      </a:pPr>
                      <a:r>
                        <a:rPr lang="es-ES_tradnl" sz="1600" b="1" dirty="0">
                          <a:latin typeface="+mj-lt"/>
                          <a:ea typeface="Calibri"/>
                          <a:cs typeface="Times New Roman"/>
                        </a:rPr>
                        <a:t>APARTE</a:t>
                      </a:r>
                      <a:endParaRPr lang="es-ES" sz="1600" dirty="0">
                        <a:latin typeface="+mj-lt"/>
                        <a:ea typeface="Calibri"/>
                        <a:cs typeface="Times New Roman"/>
                      </a:endParaRPr>
                    </a:p>
                  </a:txBody>
                  <a:tcPr marL="62076" marR="62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just">
                        <a:lnSpc>
                          <a:spcPct val="115000"/>
                        </a:lnSpc>
                        <a:spcAft>
                          <a:spcPts val="0"/>
                        </a:spcAft>
                      </a:pPr>
                      <a:r>
                        <a:rPr lang="es-ES_tradnl" sz="1600" dirty="0">
                          <a:latin typeface="+mj-lt"/>
                          <a:ea typeface="Calibri"/>
                          <a:cs typeface="Times New Roman"/>
                        </a:rPr>
                        <a:t>Parlamento que un personaje emite en voz </a:t>
                      </a:r>
                      <a:r>
                        <a:rPr lang="es-ES_tradnl" sz="1600" dirty="0" smtClean="0">
                          <a:latin typeface="+mj-lt"/>
                          <a:ea typeface="Calibri"/>
                          <a:cs typeface="Times New Roman"/>
                        </a:rPr>
                        <a:t>alta para sí mismo o dirigido al público espectador </a:t>
                      </a:r>
                      <a:r>
                        <a:rPr lang="es-ES_tradnl" sz="1600" dirty="0">
                          <a:latin typeface="+mj-lt"/>
                          <a:ea typeface="Calibri"/>
                          <a:cs typeface="Times New Roman"/>
                        </a:rPr>
                        <a:t>cuando ningún otro personaje </a:t>
                      </a:r>
                      <a:r>
                        <a:rPr lang="es-ES_tradnl" sz="1600" dirty="0" smtClean="0">
                          <a:latin typeface="+mj-lt"/>
                          <a:ea typeface="Calibri"/>
                          <a:cs typeface="Times New Roman"/>
                        </a:rPr>
                        <a:t>lo</a:t>
                      </a:r>
                      <a:r>
                        <a:rPr lang="es-ES_tradnl" sz="1600" baseline="0" dirty="0" smtClean="0">
                          <a:latin typeface="+mj-lt"/>
                          <a:ea typeface="Calibri"/>
                          <a:cs typeface="Times New Roman"/>
                        </a:rPr>
                        <a:t> está oyendo</a:t>
                      </a:r>
                      <a:r>
                        <a:rPr lang="es-ES_tradnl" sz="1600" dirty="0" smtClean="0">
                          <a:latin typeface="+mj-lt"/>
                          <a:ea typeface="Calibri"/>
                          <a:cs typeface="Times New Roman"/>
                        </a:rPr>
                        <a:t>.</a:t>
                      </a:r>
                      <a:endParaRPr lang="es-ES" sz="1600" dirty="0">
                        <a:latin typeface="+mj-lt"/>
                        <a:ea typeface="Calibri"/>
                        <a:cs typeface="Times New Roman"/>
                      </a:endParaRPr>
                    </a:p>
                  </a:txBody>
                  <a:tcPr marL="62076" marR="62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653659">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lnSpc>
                          <a:spcPct val="115000"/>
                        </a:lnSpc>
                        <a:spcAft>
                          <a:spcPts val="0"/>
                        </a:spcAft>
                      </a:pPr>
                      <a:r>
                        <a:rPr lang="es-ES_tradnl" sz="1600" b="1" dirty="0">
                          <a:latin typeface="+mj-lt"/>
                          <a:ea typeface="Calibri"/>
                          <a:cs typeface="Times New Roman"/>
                        </a:rPr>
                        <a:t>ESCENA</a:t>
                      </a:r>
                      <a:endParaRPr lang="es-ES" sz="1600" dirty="0">
                        <a:latin typeface="+mj-lt"/>
                        <a:ea typeface="Calibri"/>
                        <a:cs typeface="Times New Roman"/>
                      </a:endParaRPr>
                    </a:p>
                  </a:txBody>
                  <a:tcPr marL="62076" marR="62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just">
                        <a:lnSpc>
                          <a:spcPct val="115000"/>
                        </a:lnSpc>
                        <a:spcAft>
                          <a:spcPts val="0"/>
                        </a:spcAft>
                      </a:pPr>
                      <a:r>
                        <a:rPr lang="es-ES_tradnl" sz="1600" dirty="0">
                          <a:latin typeface="+mj-lt"/>
                          <a:ea typeface="Calibri"/>
                          <a:cs typeface="Times New Roman"/>
                        </a:rPr>
                        <a:t>Unidad de la acción dramática definida por la entrada o salida de los personajes.</a:t>
                      </a:r>
                      <a:endParaRPr lang="es-ES" sz="1600" dirty="0">
                        <a:latin typeface="+mj-lt"/>
                        <a:ea typeface="Calibri"/>
                        <a:cs typeface="Times New Roman"/>
                      </a:endParaRPr>
                    </a:p>
                  </a:txBody>
                  <a:tcPr marL="62076" marR="62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270183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lnSpc>
                          <a:spcPct val="115000"/>
                        </a:lnSpc>
                        <a:spcAft>
                          <a:spcPts val="0"/>
                        </a:spcAft>
                      </a:pPr>
                      <a:r>
                        <a:rPr lang="es-ES_tradnl" sz="1600" b="1" dirty="0">
                          <a:latin typeface="+mj-lt"/>
                          <a:ea typeface="Calibri"/>
                          <a:cs typeface="Times New Roman"/>
                        </a:rPr>
                        <a:t>PERSONAJES</a:t>
                      </a:r>
                      <a:endParaRPr lang="es-ES" sz="1600" dirty="0">
                        <a:latin typeface="+mj-lt"/>
                        <a:ea typeface="Calibri"/>
                        <a:cs typeface="Times New Roman"/>
                      </a:endParaRPr>
                    </a:p>
                  </a:txBody>
                  <a:tcPr marL="62076" marR="62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just">
                        <a:lnSpc>
                          <a:spcPct val="115000"/>
                        </a:lnSpc>
                        <a:spcAft>
                          <a:spcPts val="0"/>
                        </a:spcAft>
                      </a:pPr>
                      <a:r>
                        <a:rPr lang="es-ES_tradnl" sz="1600" dirty="0" smtClean="0">
                          <a:latin typeface="+mj-lt"/>
                          <a:ea typeface="Calibri"/>
                          <a:cs typeface="Times New Roman"/>
                        </a:rPr>
                        <a:t>Son</a:t>
                      </a:r>
                      <a:r>
                        <a:rPr lang="es-ES_tradnl" sz="1600" baseline="0" dirty="0" smtClean="0">
                          <a:latin typeface="+mj-lt"/>
                          <a:ea typeface="Calibri"/>
                          <a:cs typeface="Times New Roman"/>
                        </a:rPr>
                        <a:t> quienes participan de la acción dramática encarnando una forma de ser o representando un imaginario social y cultural determinado. Están  provistos de una historia, un carácter y un temperamento que los particulariza. Pueden ser individuales o colectivos, según determine la trama argumental. </a:t>
                      </a:r>
                      <a:endParaRPr lang="es-ES" sz="1600" dirty="0">
                        <a:latin typeface="+mj-lt"/>
                        <a:ea typeface="Calibri"/>
                        <a:cs typeface="Times New Roman"/>
                      </a:endParaRPr>
                    </a:p>
                  </a:txBody>
                  <a:tcPr marL="62076" marR="62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bl>
          </a:graphicData>
        </a:graphic>
      </p:graphicFrame>
      <p:sp>
        <p:nvSpPr>
          <p:cNvPr id="5" name="7 CuadroTexto"/>
          <p:cNvSpPr txBox="1">
            <a:spLocks noChangeArrowheads="1"/>
          </p:cNvSpPr>
          <p:nvPr/>
        </p:nvSpPr>
        <p:spPr bwMode="auto">
          <a:xfrm>
            <a:off x="6378575" y="2946401"/>
            <a:ext cx="2557463" cy="2308225"/>
          </a:xfrm>
          <a:prstGeom prst="rect">
            <a:avLst/>
          </a:prstGeom>
          <a:solidFill>
            <a:srgbClr val="FFC000"/>
          </a:solidFill>
          <a:ln w="38100">
            <a:solidFill>
              <a:srgbClr val="808080">
                <a:lumMod val="40000"/>
                <a:lumOff val="60000"/>
              </a:srgbClr>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800" b="0" i="0" u="none" strike="noStrike" kern="0" cap="none" spc="0" normalizeH="0" baseline="0" noProof="0">
                <a:ln>
                  <a:noFill/>
                </a:ln>
                <a:solidFill>
                  <a:srgbClr val="000000"/>
                </a:solidFill>
                <a:effectLst/>
                <a:uLnTx/>
                <a:uFillTx/>
                <a:latin typeface="Arial" charset="0"/>
                <a:ea typeface="MS PGothic" panose="020B0600070205080204" pitchFamily="34" charset="-128"/>
                <a:cs typeface="+mn-cs"/>
              </a:rPr>
              <a:t>Los personajes pueden protagonizar conflictos de diversa índole personal o social, e incluso representar ellos mismos de manera simbólica un conflicto.</a:t>
            </a:r>
            <a:endParaRPr kumimoji="0" lang="es-ES" sz="1800" b="0" i="0" u="none" strike="noStrike" kern="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6" name="8 Flecha derecha"/>
          <p:cNvSpPr/>
          <p:nvPr/>
        </p:nvSpPr>
        <p:spPr>
          <a:xfrm>
            <a:off x="5770563" y="3725863"/>
            <a:ext cx="677862" cy="655188"/>
          </a:xfrm>
          <a:prstGeom prst="rightArrow">
            <a:avLst/>
          </a:prstGeom>
          <a:solidFill>
            <a:srgbClr val="FFC000"/>
          </a:soli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sng" strike="noStrike" kern="0" cap="none" spc="0" normalizeH="0" baseline="0" noProof="0">
              <a:ln>
                <a:noFill/>
              </a:ln>
              <a:solidFill>
                <a:srgbClr val="FFFFFF"/>
              </a:solidFill>
              <a:effectLst/>
              <a:uLnTx/>
              <a:uFillTx/>
              <a:latin typeface="Arial"/>
              <a:ea typeface="+mn-ea"/>
              <a:cs typeface="+mn-cs"/>
            </a:endParaRPr>
          </a:p>
        </p:txBody>
      </p:sp>
      <p:sp>
        <p:nvSpPr>
          <p:cNvPr id="7" name="10 CuadroTexto"/>
          <p:cNvSpPr txBox="1"/>
          <p:nvPr/>
        </p:nvSpPr>
        <p:spPr>
          <a:xfrm>
            <a:off x="290513" y="358776"/>
            <a:ext cx="3871912" cy="584200"/>
          </a:xfrm>
          <a:prstGeom prst="rect">
            <a:avLst/>
          </a:prstGeom>
          <a:noFill/>
        </p:spPr>
        <p:txBody>
          <a:bodyPr>
            <a:spAutoFit/>
          </a:bodyPr>
          <a:lstStyle/>
          <a:p>
            <a:pPr defTabSz="914400">
              <a:defRPr/>
            </a:pPr>
            <a:r>
              <a:rPr lang="es-ES_tradnl" sz="1600" b="1" dirty="0">
                <a:solidFill>
                  <a:srgbClr val="C00000"/>
                </a:solidFill>
                <a:latin typeface="Arial" panose="020B0604020202020204" pitchFamily="34" charset="0"/>
                <a:ea typeface="MS PGothic" panose="020B0600070205080204" pitchFamily="34" charset="-128"/>
                <a:cs typeface="Arial" pitchFamily="34" charset="0"/>
              </a:rPr>
              <a:t>ELEMENTOS CONSTITUTIVOS</a:t>
            </a:r>
          </a:p>
          <a:p>
            <a:pPr defTabSz="914400">
              <a:defRPr/>
            </a:pPr>
            <a:r>
              <a:rPr lang="es-ES_tradnl" sz="1600" b="1" dirty="0">
                <a:solidFill>
                  <a:srgbClr val="C00000"/>
                </a:solidFill>
                <a:latin typeface="Arial" panose="020B0604020202020204" pitchFamily="34" charset="0"/>
                <a:ea typeface="MS PGothic" panose="020B0600070205080204" pitchFamily="34" charset="-128"/>
                <a:cs typeface="Arial" pitchFamily="34" charset="0"/>
              </a:rPr>
              <a:t> DE LA OBRA DRAMÁTICA</a:t>
            </a:r>
            <a:endParaRPr lang="es-ES" sz="1600" b="1" dirty="0">
              <a:solidFill>
                <a:srgbClr val="C00000"/>
              </a:solidFill>
              <a:latin typeface="Arial" panose="020B0604020202020204"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2248602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Rectángulo"/>
          <p:cNvSpPr/>
          <p:nvPr/>
        </p:nvSpPr>
        <p:spPr bwMode="auto">
          <a:xfrm>
            <a:off x="3590924" y="549153"/>
            <a:ext cx="5194300" cy="5478462"/>
          </a:xfrm>
          <a:prstGeom prst="rect">
            <a:avLst/>
          </a:prstGeom>
          <a:solidFill>
            <a:srgbClr val="FFEEB7"/>
          </a:solidFill>
          <a:ln w="9525" cap="flat" cmpd="sng" algn="ctr">
            <a:solidFill>
              <a:srgbClr val="FFFFFF">
                <a:lumMod val="75000"/>
              </a:srgbClr>
            </a:solidFill>
            <a:prstDash val="solid"/>
          </a:ln>
          <a:effectLst>
            <a:outerShdw blurRad="40000" dist="23000" dir="5400000" rotWithShape="0">
              <a:srgbClr val="000000">
                <a:alpha val="3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sng" strike="noStrike" kern="0" cap="none" spc="0" normalizeH="0" baseline="0" noProof="0">
              <a:ln>
                <a:noFill/>
              </a:ln>
              <a:solidFill>
                <a:srgbClr val="FFFFFF"/>
              </a:solidFill>
              <a:effectLst/>
              <a:uLnTx/>
              <a:uFillTx/>
              <a:latin typeface="Arial"/>
              <a:ea typeface="+mn-ea"/>
              <a:cs typeface="+mn-cs"/>
            </a:endParaRPr>
          </a:p>
        </p:txBody>
      </p:sp>
      <p:sp>
        <p:nvSpPr>
          <p:cNvPr id="6" name="4 CuadroTexto"/>
          <p:cNvSpPr txBox="1">
            <a:spLocks noChangeArrowheads="1"/>
          </p:cNvSpPr>
          <p:nvPr/>
        </p:nvSpPr>
        <p:spPr bwMode="auto">
          <a:xfrm>
            <a:off x="3686174" y="680915"/>
            <a:ext cx="2508250" cy="400050"/>
          </a:xfrm>
          <a:prstGeom prst="rect">
            <a:avLst/>
          </a:prstGeom>
          <a:noFill/>
          <a:ln w="9525">
            <a:noFill/>
            <a:miter lim="800000"/>
            <a:headEnd/>
            <a:tailEnd/>
          </a:ln>
        </p:spPr>
        <p:txBody>
          <a:bodyPr>
            <a:spAutoFit/>
          </a:bodyPr>
          <a:lstStyle/>
          <a:p>
            <a:pPr defTabSz="914400">
              <a:defRPr/>
            </a:pPr>
            <a:r>
              <a:rPr lang="es-ES_tradnl" sz="2000" b="1" dirty="0">
                <a:solidFill>
                  <a:srgbClr val="C00000"/>
                </a:solidFill>
                <a:latin typeface="Arial" panose="020B0604020202020204" pitchFamily="34" charset="0"/>
                <a:ea typeface="MS PGothic" panose="020B0600070205080204" pitchFamily="34" charset="-128"/>
                <a:cs typeface="Arial" pitchFamily="34" charset="0"/>
              </a:rPr>
              <a:t>Personajes</a:t>
            </a:r>
            <a:endParaRPr lang="es-ES" sz="2000" b="1" dirty="0">
              <a:solidFill>
                <a:srgbClr val="C00000"/>
              </a:solidFill>
              <a:latin typeface="Arial" panose="020B0604020202020204" pitchFamily="34" charset="0"/>
              <a:ea typeface="MS PGothic" panose="020B0600070205080204" pitchFamily="34" charset="-128"/>
              <a:cs typeface="Arial" pitchFamily="34" charset="0"/>
            </a:endParaRPr>
          </a:p>
        </p:txBody>
      </p:sp>
      <p:sp>
        <p:nvSpPr>
          <p:cNvPr id="7" name="5 CuadroTexto"/>
          <p:cNvSpPr txBox="1">
            <a:spLocks noChangeArrowheads="1"/>
          </p:cNvSpPr>
          <p:nvPr/>
        </p:nvSpPr>
        <p:spPr bwMode="auto">
          <a:xfrm>
            <a:off x="3671887" y="1222253"/>
            <a:ext cx="5065712"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S_tradnl"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PROTAGÓNICOS O PRINCIPALES: </a:t>
            </a:r>
            <a:r>
              <a:rPr kumimoji="0" lang="es-ES_tradnl" altLang="es-419" sz="16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tienen una participación destacada dentro de la acción, por lo que adquieren importancia en el desarrollo de la intriga.</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_tradnl" altLang="es-419" sz="16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_tradnl"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ANTAGÓNICOS: </a:t>
            </a:r>
            <a:r>
              <a:rPr kumimoji="0" lang="es-ES_tradnl" altLang="es-419" sz="16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entran en disputa con el personaje protagónico, impidiendo que éste logre sus objetivos. Aportan con su presencia a la tensión dramática.</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_tradnl"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_tradnl"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SECUNDARIOS: </a:t>
            </a:r>
            <a:r>
              <a:rPr kumimoji="0" lang="es-ES_tradnl" altLang="es-419" sz="16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si bien no tienen la importancia de un personaje protagónico, le aportan a la trama argumental la coherencia necesaria que construye el texto como un todo integrado.</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_tradnl" altLang="es-419" sz="16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_tradnl"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INDIVIDUALES: </a:t>
            </a:r>
            <a:r>
              <a:rPr kumimoji="0" lang="es-ES_tradnl" altLang="es-419" sz="16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figuran en la obra dramática con un carácter definido y muchas veces representativo de una forma de ser, actuar o pensar. Aparecen nominados. Ejemplos: Don Juan Tenorio, </a:t>
            </a:r>
            <a:r>
              <a:rPr kumimoji="0" lang="es-ES_tradnl" altLang="es-419" sz="1600" b="0" i="0" u="none" strike="noStrike" kern="0" cap="none" spc="0" normalizeH="0" baseline="0" noProof="0" dirty="0" err="1" smtClean="0">
                <a:ln>
                  <a:noFill/>
                </a:ln>
                <a:solidFill>
                  <a:srgbClr val="000000"/>
                </a:solidFill>
                <a:effectLst/>
                <a:uLnTx/>
                <a:uFillTx/>
                <a:latin typeface="Arial" panose="020B0604020202020204" pitchFamily="34" charset="0"/>
                <a:ea typeface="MS PGothic" panose="020B0600070205080204" pitchFamily="34" charset="-128"/>
                <a:cs typeface="+mn-cs"/>
              </a:rPr>
              <a:t>Laurencia</a:t>
            </a:r>
            <a:r>
              <a:rPr kumimoji="0" lang="es-ES_tradnl" altLang="es-419" sz="16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s-ES_tradnl" altLang="es-419" sz="1600" b="0" i="1"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Fuenteovejuna</a:t>
            </a:r>
            <a:r>
              <a:rPr kumimoji="0" lang="es-ES_tradnl" altLang="es-419" sz="16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 David (</a:t>
            </a:r>
            <a:r>
              <a:rPr kumimoji="0" lang="es-ES_tradnl" altLang="es-419" sz="1600" b="0" i="1"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El cepillo de dientes</a:t>
            </a:r>
            <a:r>
              <a:rPr kumimoji="0" lang="es-ES_tradnl" altLang="es-419" sz="16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a:t>
            </a:r>
          </a:p>
        </p:txBody>
      </p:sp>
      <p:pic>
        <p:nvPicPr>
          <p:cNvPr id="8" name="Picture 2" descr="http://images04.olx.com.ar/ui/9/83/59/1289227059_135967459_1-Espectaculo-de-humor-y-comedia-en-teatro-de-Buenos-aires-Videos-de-Humor-san-nicolas-12892270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20" y="1413487"/>
            <a:ext cx="2878137"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archivos.turismocastillalamancha.com/actividades/otros/44060/47/bbbe/el-avaro-de-compania-de-teatro-morbo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627" y="3946403"/>
            <a:ext cx="2676525"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661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Rectángulo"/>
          <p:cNvSpPr/>
          <p:nvPr/>
        </p:nvSpPr>
        <p:spPr bwMode="auto">
          <a:xfrm>
            <a:off x="3580423" y="687204"/>
            <a:ext cx="5194300" cy="4989513"/>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sng" strike="noStrike" kern="0" cap="none" spc="0" normalizeH="0" baseline="0" noProof="0">
              <a:ln>
                <a:noFill/>
              </a:ln>
              <a:solidFill>
                <a:srgbClr val="FFFFFF"/>
              </a:solidFill>
              <a:effectLst/>
              <a:uLnTx/>
              <a:uFillTx/>
              <a:latin typeface="Arial"/>
              <a:ea typeface="+mn-ea"/>
              <a:cs typeface="+mn-cs"/>
            </a:endParaRPr>
          </a:p>
        </p:txBody>
      </p:sp>
      <p:sp>
        <p:nvSpPr>
          <p:cNvPr id="7" name="5 Rectángulo"/>
          <p:cNvSpPr>
            <a:spLocks noChangeArrowheads="1"/>
          </p:cNvSpPr>
          <p:nvPr/>
        </p:nvSpPr>
        <p:spPr bwMode="auto">
          <a:xfrm>
            <a:off x="3750286" y="1293629"/>
            <a:ext cx="4894262"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S_tradnl" altLang="es-419" sz="1800" b="1"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COLECTIVOS: </a:t>
            </a:r>
            <a:r>
              <a:rPr kumimoji="0" lang="es-ES_tradnl" altLang="es-419" sz="18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Es un conjunto de personajes que forman parte de una colectividad representativa de la sociedad o de un grupo humano que defiende una determinada ideología o concepción de mundo. Ejemplo: un pueblo, pescadores, campesinos, etc.</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_tradnl" altLang="es-419" sz="18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_tradnl" altLang="es-419" sz="1800" b="1"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REDONDOS O EN RELIEVE:</a:t>
            </a:r>
            <a:r>
              <a:rPr kumimoji="0" lang="es-ES_tradnl" altLang="es-419" sz="18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 Personajes que evolucionan en el desarrollo de la obra dramática y poseen rasgos propios y reconocibles que los identifican.</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_tradnl" altLang="es-419" sz="1800" b="1"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_tradnl" altLang="es-419" sz="1800" b="1"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ESTÁTICOS: </a:t>
            </a:r>
            <a:r>
              <a:rPr kumimoji="0" lang="es-ES_tradnl" altLang="es-419" sz="18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No evolucionan en el desarrollo de la obra dramática ni están provistos de rasgos que los particularicen o destaquen.</a:t>
            </a:r>
          </a:p>
        </p:txBody>
      </p:sp>
      <p:pic>
        <p:nvPicPr>
          <p:cNvPr id="8" name="Picture 2" descr="http://www.elnortedecastilla.es/el_norte/noticias/200904/03/Media/teatro-lope-de-vega--253x3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94" y="2028824"/>
            <a:ext cx="2674998" cy="412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4 CuadroTexto"/>
          <p:cNvSpPr txBox="1">
            <a:spLocks noChangeArrowheads="1"/>
          </p:cNvSpPr>
          <p:nvPr/>
        </p:nvSpPr>
        <p:spPr bwMode="auto">
          <a:xfrm>
            <a:off x="3628048" y="771342"/>
            <a:ext cx="2508250" cy="400050"/>
          </a:xfrm>
          <a:prstGeom prst="rect">
            <a:avLst/>
          </a:prstGeom>
          <a:noFill/>
          <a:ln w="9525">
            <a:noFill/>
            <a:miter lim="800000"/>
            <a:headEnd/>
            <a:tailEnd/>
          </a:ln>
        </p:spPr>
        <p:txBody>
          <a:bodyPr>
            <a:spAutoFit/>
          </a:bodyPr>
          <a:lstStyle/>
          <a:p>
            <a:pPr defTabSz="914400">
              <a:defRPr/>
            </a:pPr>
            <a:r>
              <a:rPr lang="es-ES_tradnl" sz="2000" b="1" dirty="0">
                <a:solidFill>
                  <a:srgbClr val="C00000"/>
                </a:solidFill>
                <a:latin typeface="Arial" panose="020B0604020202020204" pitchFamily="34" charset="0"/>
                <a:ea typeface="MS PGothic" panose="020B0600070205080204" pitchFamily="34" charset="-128"/>
                <a:cs typeface="Arial" pitchFamily="34" charset="0"/>
              </a:rPr>
              <a:t>Personajes</a:t>
            </a:r>
            <a:endParaRPr lang="es-ES" sz="2000" b="1" dirty="0">
              <a:solidFill>
                <a:srgbClr val="C00000"/>
              </a:solidFill>
              <a:latin typeface="Arial" panose="020B0604020202020204"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1261872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1"/>
          <p:cNvSpPr>
            <a:spLocks noChangeArrowheads="1"/>
          </p:cNvSpPr>
          <p:nvPr/>
        </p:nvSpPr>
        <p:spPr bwMode="auto">
          <a:xfrm>
            <a:off x="976923" y="374032"/>
            <a:ext cx="7453313" cy="481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defTabSz="914400" eaLnBrk="1" fontAlgn="auto" latinLnBrk="0" hangingPunct="1">
              <a:lnSpc>
                <a:spcPct val="100000"/>
              </a:lnSpc>
              <a:spcBef>
                <a:spcPct val="20000"/>
              </a:spcBef>
              <a:spcAft>
                <a:spcPts val="0"/>
              </a:spcAft>
              <a:buClrTx/>
              <a:buSzTx/>
              <a:buFontTx/>
              <a:buNone/>
              <a:tabLst/>
              <a:defRPr/>
            </a:pPr>
            <a:r>
              <a:rPr kumimoji="0" lang="es-ES" altLang="es-419" sz="3200" b="1" i="0" u="none" strike="noStrike" kern="0" cap="none" spc="0" normalizeH="0" baseline="0" noProof="0" smtClean="0">
                <a:ln>
                  <a:noFill/>
                </a:ln>
                <a:solidFill>
                  <a:srgbClr val="FF6600"/>
                </a:solidFill>
                <a:effectLst/>
                <a:uLnTx/>
                <a:uFillTx/>
                <a:latin typeface="Arial" panose="020B0604020202020204" pitchFamily="34" charset="0"/>
                <a:ea typeface="+mn-ea"/>
                <a:cs typeface="+mn-cs"/>
              </a:rPr>
              <a:t>	</a:t>
            </a:r>
            <a:endParaRPr kumimoji="0" lang="es-ES" altLang="es-419" sz="3200" b="0" i="0" u="none"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 name="Rectangle 92"/>
          <p:cNvSpPr>
            <a:spLocks noChangeArrowheads="1"/>
          </p:cNvSpPr>
          <p:nvPr/>
        </p:nvSpPr>
        <p:spPr bwMode="auto">
          <a:xfrm>
            <a:off x="3786798" y="574057"/>
            <a:ext cx="1727200" cy="465137"/>
          </a:xfrm>
          <a:prstGeom prst="rect">
            <a:avLst/>
          </a:prstGeom>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ES" altLang="es-419" sz="18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LITERATURA</a:t>
            </a:r>
          </a:p>
        </p:txBody>
      </p:sp>
      <p:sp>
        <p:nvSpPr>
          <p:cNvPr id="4" name="Text Box 94"/>
          <p:cNvSpPr txBox="1">
            <a:spLocks noChangeArrowheads="1"/>
          </p:cNvSpPr>
          <p:nvPr/>
        </p:nvSpPr>
        <p:spPr bwMode="auto">
          <a:xfrm>
            <a:off x="4759936" y="1104282"/>
            <a:ext cx="3346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s-ES" altLang="es-419" sz="1600" b="1" i="0" u="none" strike="noStrike" kern="0" cap="none" spc="0" normalizeH="0" baseline="0" noProof="0" smtClean="0">
                <a:ln>
                  <a:noFill/>
                </a:ln>
                <a:solidFill>
                  <a:srgbClr val="000000"/>
                </a:solidFill>
                <a:effectLst/>
                <a:uLnTx/>
                <a:uFillTx/>
                <a:latin typeface="Arial" panose="020B0604020202020204" pitchFamily="34" charset="0"/>
                <a:ea typeface="+mn-ea"/>
                <a:cs typeface="+mn-cs"/>
              </a:rPr>
              <a:t>Presenta situación comunicativa</a:t>
            </a:r>
          </a:p>
        </p:txBody>
      </p:sp>
      <p:sp>
        <p:nvSpPr>
          <p:cNvPr id="5" name="Oval 95"/>
          <p:cNvSpPr>
            <a:spLocks noChangeArrowheads="1"/>
          </p:cNvSpPr>
          <p:nvPr/>
        </p:nvSpPr>
        <p:spPr bwMode="auto">
          <a:xfrm>
            <a:off x="3750286" y="1469407"/>
            <a:ext cx="1763712" cy="400050"/>
          </a:xfrm>
          <a:prstGeom prst="ellipse">
            <a:avLst/>
          </a:prstGeom>
          <a:ln/>
        </p:spPr>
        <p:style>
          <a:lnRef idx="1">
            <a:schemeClr val="accent4"/>
          </a:lnRef>
          <a:fillRef idx="2">
            <a:schemeClr val="accent4"/>
          </a:fillRef>
          <a:effectRef idx="1">
            <a:schemeClr val="accent4"/>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ES" altLang="es-419" sz="1800" b="1" i="0" u="none" strike="noStrike" kern="0" cap="none" spc="0" normalizeH="0" baseline="0" noProof="0" smtClean="0">
                <a:ln>
                  <a:noFill/>
                </a:ln>
                <a:solidFill>
                  <a:srgbClr val="000000"/>
                </a:solidFill>
                <a:effectLst/>
                <a:uLnTx/>
                <a:uFillTx/>
                <a:latin typeface="Arial" panose="020B0604020202020204" pitchFamily="34" charset="0"/>
                <a:ea typeface="+mn-ea"/>
                <a:cs typeface="+mn-cs"/>
              </a:rPr>
              <a:t>Real</a:t>
            </a:r>
          </a:p>
        </p:txBody>
      </p:sp>
      <p:sp>
        <p:nvSpPr>
          <p:cNvPr id="6" name="Rectangle 100"/>
          <p:cNvSpPr>
            <a:spLocks noChangeArrowheads="1"/>
          </p:cNvSpPr>
          <p:nvPr/>
        </p:nvSpPr>
        <p:spPr bwMode="auto">
          <a:xfrm>
            <a:off x="3497873" y="2477469"/>
            <a:ext cx="2339975" cy="730250"/>
          </a:xfrm>
          <a:prstGeom prst="rect">
            <a:avLst/>
          </a:prstGeom>
          <a:ln/>
        </p:spPr>
        <p:style>
          <a:lnRef idx="1">
            <a:schemeClr val="accent6"/>
          </a:lnRef>
          <a:fillRef idx="2">
            <a:schemeClr val="accent6"/>
          </a:fillRef>
          <a:effectRef idx="1">
            <a:schemeClr val="accent6"/>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auto" latinLnBrk="0" hangingPunct="1">
              <a:lnSpc>
                <a:spcPct val="100000"/>
              </a:lnSpc>
              <a:spcBef>
                <a:spcPct val="0"/>
              </a:spcBef>
              <a:spcAft>
                <a:spcPts val="0"/>
              </a:spcAft>
              <a:buClrTx/>
              <a:buSzTx/>
              <a:buFontTx/>
              <a:buNone/>
              <a:tabLst/>
              <a:defRPr/>
            </a:pPr>
            <a:r>
              <a:rPr kumimoji="0" lang="es-ES" altLang="es-419" sz="18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Obra </a:t>
            </a:r>
            <a:r>
              <a:rPr kumimoji="0" lang="es-ES" altLang="es-419"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(producto material</a:t>
            </a:r>
          </a:p>
          <a:p>
            <a:pPr marL="0" marR="0" lvl="0" indent="0" algn="just" defTabSz="914400" eaLnBrk="1" fontAlgn="auto" latinLnBrk="0" hangingPunct="1">
              <a:lnSpc>
                <a:spcPct val="100000"/>
              </a:lnSpc>
              <a:spcBef>
                <a:spcPct val="0"/>
              </a:spcBef>
              <a:spcAft>
                <a:spcPts val="0"/>
              </a:spcAft>
              <a:buClrTx/>
              <a:buSzTx/>
              <a:buFontTx/>
              <a:buNone/>
              <a:tabLst/>
              <a:defRPr/>
            </a:pPr>
            <a:r>
              <a:rPr kumimoji="0" lang="es-ES" altLang="es-419"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que se vuelve público en</a:t>
            </a:r>
          </a:p>
          <a:p>
            <a:pPr marL="0" marR="0" lvl="0" indent="0" algn="just" defTabSz="914400" eaLnBrk="1" fontAlgn="auto" latinLnBrk="0" hangingPunct="1">
              <a:lnSpc>
                <a:spcPct val="100000"/>
              </a:lnSpc>
              <a:spcBef>
                <a:spcPct val="0"/>
              </a:spcBef>
              <a:spcAft>
                <a:spcPts val="0"/>
              </a:spcAft>
              <a:buClrTx/>
              <a:buSzTx/>
              <a:buFontTx/>
              <a:buNone/>
              <a:tabLst/>
              <a:defRPr/>
            </a:pPr>
            <a:r>
              <a:rPr kumimoji="0" lang="es-ES" altLang="es-419"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su circulación)</a:t>
            </a:r>
            <a:endParaRPr kumimoji="0" lang="es-ES" altLang="es-419" sz="18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7" name="Rectangle 103"/>
          <p:cNvSpPr>
            <a:spLocks noChangeArrowheads="1"/>
          </p:cNvSpPr>
          <p:nvPr/>
        </p:nvSpPr>
        <p:spPr bwMode="auto">
          <a:xfrm>
            <a:off x="1265848" y="2564782"/>
            <a:ext cx="1152525" cy="396875"/>
          </a:xfrm>
          <a:prstGeom prst="rect">
            <a:avLst/>
          </a:prstGeom>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ES" altLang="es-419" sz="18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Autor</a:t>
            </a:r>
          </a:p>
        </p:txBody>
      </p:sp>
      <p:sp>
        <p:nvSpPr>
          <p:cNvPr id="8" name="Rectangle 104"/>
          <p:cNvSpPr>
            <a:spLocks noChangeArrowheads="1"/>
          </p:cNvSpPr>
          <p:nvPr/>
        </p:nvSpPr>
        <p:spPr bwMode="auto">
          <a:xfrm>
            <a:off x="6817336" y="2631457"/>
            <a:ext cx="1392237" cy="398462"/>
          </a:xfrm>
          <a:prstGeom prst="rect">
            <a:avLst/>
          </a:prstGeom>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ES" altLang="es-419" sz="1800" b="1" i="0" u="none" strike="noStrike" kern="0" cap="none" spc="0" normalizeH="0" baseline="0" noProof="0" smtClean="0">
                <a:ln>
                  <a:noFill/>
                </a:ln>
                <a:solidFill>
                  <a:srgbClr val="000000"/>
                </a:solidFill>
                <a:effectLst/>
                <a:uLnTx/>
                <a:uFillTx/>
                <a:latin typeface="Arial" panose="020B0604020202020204" pitchFamily="34" charset="0"/>
                <a:ea typeface="+mn-ea"/>
                <a:cs typeface="+mn-cs"/>
              </a:rPr>
              <a:t>Lector real</a:t>
            </a:r>
          </a:p>
        </p:txBody>
      </p:sp>
      <p:sp>
        <p:nvSpPr>
          <p:cNvPr id="9" name="Oval 106"/>
          <p:cNvSpPr>
            <a:spLocks noChangeArrowheads="1"/>
          </p:cNvSpPr>
          <p:nvPr/>
        </p:nvSpPr>
        <p:spPr bwMode="auto">
          <a:xfrm>
            <a:off x="3966186" y="3555382"/>
            <a:ext cx="1439862" cy="398462"/>
          </a:xfrm>
          <a:prstGeom prst="ellipse">
            <a:avLst/>
          </a:prstGeom>
          <a:ln/>
        </p:spPr>
        <p:style>
          <a:lnRef idx="1">
            <a:schemeClr val="accent4"/>
          </a:lnRef>
          <a:fillRef idx="2">
            <a:schemeClr val="accent4"/>
          </a:fillRef>
          <a:effectRef idx="1">
            <a:schemeClr val="accent4"/>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ES" altLang="es-419" sz="1800" b="1" i="0" u="none" strike="noStrike" kern="0" cap="none" spc="0" normalizeH="0" baseline="0" noProof="0" smtClean="0">
                <a:ln>
                  <a:noFill/>
                </a:ln>
                <a:solidFill>
                  <a:srgbClr val="000000"/>
                </a:solidFill>
                <a:effectLst/>
                <a:uLnTx/>
                <a:uFillTx/>
                <a:latin typeface="Arial" panose="020B0604020202020204" pitchFamily="34" charset="0"/>
                <a:ea typeface="+mn-ea"/>
                <a:cs typeface="+mn-cs"/>
              </a:rPr>
              <a:t>Ficticia</a:t>
            </a:r>
          </a:p>
        </p:txBody>
      </p:sp>
      <p:sp>
        <p:nvSpPr>
          <p:cNvPr id="10" name="Rectangle 110"/>
          <p:cNvSpPr>
            <a:spLocks noChangeArrowheads="1"/>
          </p:cNvSpPr>
          <p:nvPr/>
        </p:nvSpPr>
        <p:spPr bwMode="auto">
          <a:xfrm>
            <a:off x="6810986" y="4488832"/>
            <a:ext cx="1392237" cy="398462"/>
          </a:xfrm>
          <a:prstGeom prst="rect">
            <a:avLst/>
          </a:prstGeom>
          <a:ln/>
        </p:spPr>
        <p:style>
          <a:lnRef idx="1">
            <a:schemeClr val="accent5"/>
          </a:lnRef>
          <a:fillRef idx="2">
            <a:schemeClr val="accent5"/>
          </a:fillRef>
          <a:effectRef idx="1">
            <a:schemeClr val="accent5"/>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ES" altLang="es-419" sz="18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Lector ideal</a:t>
            </a:r>
          </a:p>
        </p:txBody>
      </p:sp>
      <p:sp>
        <p:nvSpPr>
          <p:cNvPr id="11" name="Rectangle 113"/>
          <p:cNvSpPr>
            <a:spLocks noChangeArrowheads="1"/>
          </p:cNvSpPr>
          <p:nvPr/>
        </p:nvSpPr>
        <p:spPr bwMode="auto">
          <a:xfrm>
            <a:off x="1049948" y="4555507"/>
            <a:ext cx="1476375" cy="668337"/>
          </a:xfrm>
          <a:prstGeom prst="rect">
            <a:avLst/>
          </a:prstGeom>
          <a:ln/>
        </p:spPr>
        <p:style>
          <a:lnRef idx="1">
            <a:schemeClr val="accent5"/>
          </a:lnRef>
          <a:fillRef idx="2">
            <a:schemeClr val="accent5"/>
          </a:fillRef>
          <a:effectRef idx="1">
            <a:schemeClr val="accent5"/>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ES" altLang="es-419"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Narrador</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s-ES" altLang="es-419"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Hablante lírico</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s-ES" altLang="es-419"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Personajes</a:t>
            </a:r>
          </a:p>
        </p:txBody>
      </p:sp>
      <p:sp>
        <p:nvSpPr>
          <p:cNvPr id="12" name="Rectangle 116"/>
          <p:cNvSpPr>
            <a:spLocks noChangeArrowheads="1"/>
          </p:cNvSpPr>
          <p:nvPr/>
        </p:nvSpPr>
        <p:spPr bwMode="auto">
          <a:xfrm>
            <a:off x="3764573" y="4355482"/>
            <a:ext cx="1857375" cy="336550"/>
          </a:xfrm>
          <a:prstGeom prst="rect">
            <a:avLst/>
          </a:prstGeom>
          <a:ln/>
        </p:spPr>
        <p:style>
          <a:lnRef idx="1">
            <a:schemeClr val="accent6"/>
          </a:lnRef>
          <a:fillRef idx="2">
            <a:schemeClr val="accent6"/>
          </a:fillRef>
          <a:effectRef idx="1">
            <a:schemeClr val="accent6"/>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ES" altLang="es-419" sz="18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Mundo literario</a:t>
            </a:r>
          </a:p>
        </p:txBody>
      </p:sp>
      <p:sp>
        <p:nvSpPr>
          <p:cNvPr id="13" name="Text Box 118"/>
          <p:cNvSpPr txBox="1">
            <a:spLocks noChangeArrowheads="1"/>
          </p:cNvSpPr>
          <p:nvPr/>
        </p:nvSpPr>
        <p:spPr bwMode="auto">
          <a:xfrm>
            <a:off x="4825023" y="4753944"/>
            <a:ext cx="942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s-ES" altLang="es-419" sz="1400" b="1" i="0" u="none" strike="noStrike" kern="0" cap="none" spc="0" normalizeH="0" baseline="0" noProof="0" smtClean="0">
                <a:ln>
                  <a:noFill/>
                </a:ln>
                <a:solidFill>
                  <a:srgbClr val="000000"/>
                </a:solidFill>
                <a:effectLst/>
                <a:uLnTx/>
                <a:uFillTx/>
                <a:latin typeface="Arial" panose="020B0604020202020204" pitchFamily="34" charset="0"/>
                <a:ea typeface="+mn-ea"/>
                <a:cs typeface="+mn-cs"/>
              </a:rPr>
              <a:t>referente</a:t>
            </a:r>
          </a:p>
        </p:txBody>
      </p:sp>
      <p:grpSp>
        <p:nvGrpSpPr>
          <p:cNvPr id="14" name="Group 124"/>
          <p:cNvGrpSpPr>
            <a:grpSpLocks/>
          </p:cNvGrpSpPr>
          <p:nvPr/>
        </p:nvGrpSpPr>
        <p:grpSpPr bwMode="auto">
          <a:xfrm>
            <a:off x="1375386" y="1037607"/>
            <a:ext cx="6170612" cy="4313237"/>
            <a:chOff x="931" y="935"/>
            <a:chExt cx="3887" cy="2717"/>
          </a:xfrm>
        </p:grpSpPr>
        <p:sp>
          <p:nvSpPr>
            <p:cNvPr id="15" name="Line 93"/>
            <p:cNvSpPr>
              <a:spLocks noChangeShapeType="1"/>
            </p:cNvSpPr>
            <p:nvPr/>
          </p:nvSpPr>
          <p:spPr bwMode="auto">
            <a:xfrm>
              <a:off x="3017" y="935"/>
              <a:ext cx="0" cy="251"/>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s-419" sz="1800" b="0"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 name="Line 96"/>
            <p:cNvSpPr>
              <a:spLocks noChangeShapeType="1"/>
            </p:cNvSpPr>
            <p:nvPr/>
          </p:nvSpPr>
          <p:spPr bwMode="auto">
            <a:xfrm>
              <a:off x="3017" y="1479"/>
              <a:ext cx="0" cy="20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s-419" sz="1800" b="0"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 name="Line 97"/>
            <p:cNvSpPr>
              <a:spLocks noChangeShapeType="1"/>
            </p:cNvSpPr>
            <p:nvPr/>
          </p:nvSpPr>
          <p:spPr bwMode="auto">
            <a:xfrm flipH="1">
              <a:off x="1181" y="1687"/>
              <a:ext cx="179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s-419" sz="1800" b="0"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 name="Line 98"/>
            <p:cNvSpPr>
              <a:spLocks noChangeShapeType="1"/>
            </p:cNvSpPr>
            <p:nvPr/>
          </p:nvSpPr>
          <p:spPr bwMode="auto">
            <a:xfrm>
              <a:off x="2979" y="1687"/>
              <a:ext cx="1839"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s-419" sz="1800" b="0"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Line 99"/>
            <p:cNvSpPr>
              <a:spLocks noChangeShapeType="1"/>
            </p:cNvSpPr>
            <p:nvPr/>
          </p:nvSpPr>
          <p:spPr bwMode="auto">
            <a:xfrm>
              <a:off x="3017" y="1646"/>
              <a:ext cx="0" cy="209"/>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s-419" sz="1800" b="0"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Line 101"/>
            <p:cNvSpPr>
              <a:spLocks noChangeShapeType="1"/>
            </p:cNvSpPr>
            <p:nvPr/>
          </p:nvSpPr>
          <p:spPr bwMode="auto">
            <a:xfrm>
              <a:off x="1181" y="1687"/>
              <a:ext cx="0" cy="21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s-419" sz="1800" b="0"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 name="Line 102"/>
            <p:cNvSpPr>
              <a:spLocks noChangeShapeType="1"/>
            </p:cNvSpPr>
            <p:nvPr/>
          </p:nvSpPr>
          <p:spPr bwMode="auto">
            <a:xfrm>
              <a:off x="4818" y="1687"/>
              <a:ext cx="0" cy="21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s-419" sz="1800" b="0"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Line 105"/>
            <p:cNvSpPr>
              <a:spLocks noChangeShapeType="1"/>
            </p:cNvSpPr>
            <p:nvPr/>
          </p:nvSpPr>
          <p:spPr bwMode="auto">
            <a:xfrm>
              <a:off x="3017" y="2315"/>
              <a:ext cx="0" cy="209"/>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s-419" sz="1800" b="0"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3" name="Line 107"/>
            <p:cNvSpPr>
              <a:spLocks noChangeShapeType="1"/>
            </p:cNvSpPr>
            <p:nvPr/>
          </p:nvSpPr>
          <p:spPr bwMode="auto">
            <a:xfrm>
              <a:off x="3021" y="2775"/>
              <a:ext cx="0" cy="12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s-419" sz="1800" b="0"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4" name="Line 108"/>
            <p:cNvSpPr>
              <a:spLocks noChangeShapeType="1"/>
            </p:cNvSpPr>
            <p:nvPr/>
          </p:nvSpPr>
          <p:spPr bwMode="auto">
            <a:xfrm>
              <a:off x="3021" y="2900"/>
              <a:ext cx="1797"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s-419" sz="1800" b="0"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5" name="Line 109"/>
            <p:cNvSpPr>
              <a:spLocks noChangeShapeType="1"/>
            </p:cNvSpPr>
            <p:nvPr/>
          </p:nvSpPr>
          <p:spPr bwMode="auto">
            <a:xfrm>
              <a:off x="4818" y="2900"/>
              <a:ext cx="0" cy="167"/>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s-419" sz="1800" b="0"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Line 111"/>
            <p:cNvSpPr>
              <a:spLocks noChangeShapeType="1"/>
            </p:cNvSpPr>
            <p:nvPr/>
          </p:nvSpPr>
          <p:spPr bwMode="auto">
            <a:xfrm flipH="1">
              <a:off x="1181" y="2900"/>
              <a:ext cx="184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s-419" sz="1800" b="0"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Line 112"/>
            <p:cNvSpPr>
              <a:spLocks noChangeShapeType="1"/>
            </p:cNvSpPr>
            <p:nvPr/>
          </p:nvSpPr>
          <p:spPr bwMode="auto">
            <a:xfrm>
              <a:off x="1181" y="2900"/>
              <a:ext cx="0" cy="25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s-419" sz="1800" b="0"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Line 114"/>
            <p:cNvSpPr>
              <a:spLocks noChangeShapeType="1"/>
            </p:cNvSpPr>
            <p:nvPr/>
          </p:nvSpPr>
          <p:spPr bwMode="auto">
            <a:xfrm>
              <a:off x="931" y="2147"/>
              <a:ext cx="0" cy="878"/>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s-419" sz="1800" b="0"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Line 115"/>
            <p:cNvSpPr>
              <a:spLocks noChangeShapeType="1"/>
            </p:cNvSpPr>
            <p:nvPr/>
          </p:nvSpPr>
          <p:spPr bwMode="auto">
            <a:xfrm>
              <a:off x="3021" y="2859"/>
              <a:ext cx="0" cy="16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s-419" sz="1800" b="0"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Line 117"/>
            <p:cNvSpPr>
              <a:spLocks noChangeShapeType="1"/>
            </p:cNvSpPr>
            <p:nvPr/>
          </p:nvSpPr>
          <p:spPr bwMode="auto">
            <a:xfrm>
              <a:off x="3021" y="3235"/>
              <a:ext cx="0" cy="209"/>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s-419" sz="1800" b="0"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Line 119"/>
            <p:cNvSpPr>
              <a:spLocks noChangeShapeType="1"/>
            </p:cNvSpPr>
            <p:nvPr/>
          </p:nvSpPr>
          <p:spPr bwMode="auto">
            <a:xfrm flipH="1">
              <a:off x="2563" y="3444"/>
              <a:ext cx="458" cy="19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s-419" sz="1800" b="0"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Line 120"/>
            <p:cNvSpPr>
              <a:spLocks noChangeShapeType="1"/>
            </p:cNvSpPr>
            <p:nvPr/>
          </p:nvSpPr>
          <p:spPr bwMode="auto">
            <a:xfrm>
              <a:off x="3021" y="3444"/>
              <a:ext cx="459" cy="208"/>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s-419" sz="1800" b="0"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33" name="Rectangle 121"/>
          <p:cNvSpPr>
            <a:spLocks noChangeArrowheads="1"/>
          </p:cNvSpPr>
          <p:nvPr/>
        </p:nvSpPr>
        <p:spPr bwMode="auto">
          <a:xfrm>
            <a:off x="3180373" y="5430219"/>
            <a:ext cx="1109663" cy="307975"/>
          </a:xfrm>
          <a:prstGeom prst="rect">
            <a:avLst/>
          </a:prstGeom>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ES" altLang="es-419" sz="18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Real</a:t>
            </a:r>
          </a:p>
        </p:txBody>
      </p:sp>
      <p:sp>
        <p:nvSpPr>
          <p:cNvPr id="34" name="Rectangle 122"/>
          <p:cNvSpPr>
            <a:spLocks noChangeArrowheads="1"/>
          </p:cNvSpPr>
          <p:nvPr/>
        </p:nvSpPr>
        <p:spPr bwMode="auto">
          <a:xfrm>
            <a:off x="4939323" y="5417519"/>
            <a:ext cx="1108075" cy="307975"/>
          </a:xfrm>
          <a:prstGeom prst="rect">
            <a:avLst/>
          </a:prstGeom>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ES" altLang="es-419" sz="18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Creado</a:t>
            </a:r>
          </a:p>
        </p:txBody>
      </p:sp>
    </p:spTree>
    <p:extLst>
      <p:ext uri="{BB962C8B-B14F-4D97-AF65-F5344CB8AC3E}">
        <p14:creationId xmlns:p14="http://schemas.microsoft.com/office/powerpoint/2010/main" val="3402419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p:cNvSpPr/>
          <p:nvPr/>
        </p:nvSpPr>
        <p:spPr bwMode="auto">
          <a:xfrm>
            <a:off x="103188" y="1563062"/>
            <a:ext cx="5667375" cy="4666913"/>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sng" strike="noStrike" kern="0" cap="none" spc="0" normalizeH="0" baseline="0" noProof="0">
              <a:ln>
                <a:noFill/>
              </a:ln>
              <a:solidFill>
                <a:srgbClr val="FFFFFF"/>
              </a:solidFill>
              <a:effectLst/>
              <a:uLnTx/>
              <a:uFillTx/>
              <a:latin typeface="Arial"/>
              <a:ea typeface="+mn-ea"/>
              <a:cs typeface="+mn-cs"/>
            </a:endParaRPr>
          </a:p>
        </p:txBody>
      </p:sp>
      <p:sp>
        <p:nvSpPr>
          <p:cNvPr id="6" name="Rectangle 1"/>
          <p:cNvSpPr>
            <a:spLocks noChangeArrowheads="1"/>
          </p:cNvSpPr>
          <p:nvPr/>
        </p:nvSpPr>
        <p:spPr bwMode="auto">
          <a:xfrm>
            <a:off x="223043" y="1414251"/>
            <a:ext cx="5427663" cy="4493538"/>
          </a:xfrm>
          <a:prstGeom prst="rect">
            <a:avLst/>
          </a:prstGeom>
          <a:noFill/>
          <a:ln w="9525">
            <a:noFill/>
            <a:miter lim="800000"/>
            <a:headEnd/>
            <a:tailEnd/>
          </a:ln>
        </p:spPr>
        <p:txBody>
          <a:bodyPr anchor="ctr">
            <a:spAutoFit/>
          </a:bodyPr>
          <a:lstStyle/>
          <a:p>
            <a:pPr algn="just" defTabSz="914400">
              <a:defRPr/>
            </a:pPr>
            <a:endParaRPr lang="es-ES" sz="1600" dirty="0">
              <a:solidFill>
                <a:srgbClr val="000000"/>
              </a:solidFill>
              <a:latin typeface="Arial" charset="0"/>
              <a:ea typeface="Calibri" pitchFamily="34" charset="0"/>
              <a:cs typeface="Times New Roman" pitchFamily="18" charset="0"/>
            </a:endParaRPr>
          </a:p>
          <a:p>
            <a:pPr algn="just" defTabSz="914400" eaLnBrk="0" hangingPunct="0">
              <a:defRPr/>
            </a:pPr>
            <a:r>
              <a:rPr lang="es-ES_tradnl" b="1" dirty="0">
                <a:solidFill>
                  <a:srgbClr val="000000"/>
                </a:solidFill>
                <a:latin typeface="Arial" charset="0"/>
                <a:ea typeface="Calibri" pitchFamily="34" charset="0"/>
                <a:cs typeface="Times New Roman" pitchFamily="18" charset="0"/>
              </a:rPr>
              <a:t>TRAGEDIA</a:t>
            </a:r>
          </a:p>
          <a:p>
            <a:pPr algn="just" defTabSz="914400" eaLnBrk="0" hangingPunct="0">
              <a:defRPr/>
            </a:pPr>
            <a:r>
              <a:rPr lang="es-ES_tradnl" b="1" dirty="0">
                <a:solidFill>
                  <a:srgbClr val="000000"/>
                </a:solidFill>
                <a:latin typeface="Arial" charset="0"/>
                <a:ea typeface="Calibri" pitchFamily="34" charset="0"/>
                <a:cs typeface="Times New Roman" pitchFamily="18" charset="0"/>
              </a:rPr>
              <a:t> </a:t>
            </a:r>
          </a:p>
          <a:p>
            <a:pPr algn="just" defTabSz="914400" eaLnBrk="0" hangingPunct="0">
              <a:defRPr/>
            </a:pPr>
            <a:r>
              <a:rPr lang="es-ES_tradnl" dirty="0">
                <a:solidFill>
                  <a:srgbClr val="000000"/>
                </a:solidFill>
                <a:latin typeface="Arial" charset="0"/>
                <a:ea typeface="Calibri" pitchFamily="34" charset="0"/>
                <a:cs typeface="Times New Roman" pitchFamily="18" charset="0"/>
              </a:rPr>
              <a:t>Obra dramática de carácter sagrado en la que el protagonista es enfrentado a un destino trágico ineludible. Dicho designio o </a:t>
            </a:r>
            <a:r>
              <a:rPr lang="es-ES_tradnl" i="1" dirty="0" err="1">
                <a:solidFill>
                  <a:srgbClr val="000000"/>
                </a:solidFill>
                <a:latin typeface="Arial" charset="0"/>
                <a:ea typeface="Calibri" pitchFamily="34" charset="0"/>
                <a:cs typeface="Times New Roman" pitchFamily="18" charset="0"/>
              </a:rPr>
              <a:t>fatum</a:t>
            </a:r>
            <a:r>
              <a:rPr lang="es-ES_tradnl" dirty="0">
                <a:solidFill>
                  <a:srgbClr val="000000"/>
                </a:solidFill>
                <a:latin typeface="Arial" charset="0"/>
                <a:ea typeface="Calibri" pitchFamily="34" charset="0"/>
                <a:cs typeface="Times New Roman" pitchFamily="18" charset="0"/>
              </a:rPr>
              <a:t> (sino fatal) puede ser considerado un castigo de los dioses que culmina con la muerte, la degradación de la vida del personaje en cuanto a su proceder moral, como también puede manifestarse en una serie de adversidades que lo llevan a padecer el dolor e incluso la anulación. En la Antigüedad, los espectadores vivificaban las tragedias mediante la </a:t>
            </a:r>
            <a:r>
              <a:rPr lang="es-ES_tradnl" b="1" dirty="0">
                <a:solidFill>
                  <a:srgbClr val="000000"/>
                </a:solidFill>
                <a:latin typeface="Arial" charset="0"/>
                <a:ea typeface="Calibri" pitchFamily="34" charset="0"/>
                <a:cs typeface="Times New Roman" pitchFamily="18" charset="0"/>
              </a:rPr>
              <a:t>catarsis</a:t>
            </a:r>
            <a:r>
              <a:rPr lang="es-ES_tradnl" dirty="0">
                <a:solidFill>
                  <a:srgbClr val="000000"/>
                </a:solidFill>
                <a:latin typeface="Arial" charset="0"/>
                <a:ea typeface="Calibri" pitchFamily="34" charset="0"/>
                <a:cs typeface="Times New Roman" pitchFamily="18" charset="0"/>
              </a:rPr>
              <a:t> o purificación del alma, según el juicio crítico de Aristóteles. Grandes autores trágicos son Eurípides, Esquilo y Sófocles.</a:t>
            </a:r>
          </a:p>
        </p:txBody>
      </p:sp>
      <p:pic>
        <p:nvPicPr>
          <p:cNvPr id="7" name="Picture 3" descr="http://upload.wikimedia.org/wikipedia/commons/thumb/2/2e/DionysiusTheater.jpg/300px-DionysiusThe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988" y="3661020"/>
            <a:ext cx="3227146" cy="2388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descr="http://upload.wikimedia.org/wikipedia/commons/7/79/Oedipus_at_Colon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242" y="512397"/>
            <a:ext cx="2560638" cy="298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p:cNvSpPr/>
          <p:nvPr/>
        </p:nvSpPr>
        <p:spPr>
          <a:xfrm>
            <a:off x="2233856" y="451188"/>
            <a:ext cx="3536707" cy="707886"/>
          </a:xfrm>
          <a:prstGeom prst="rect">
            <a:avLst/>
          </a:prstGeom>
        </p:spPr>
        <p:txBody>
          <a:bodyPr wrap="square">
            <a:spAutoFit/>
          </a:bodyPr>
          <a:lstStyle/>
          <a:p>
            <a:pPr lvl="0" algn="ctr" defTabSz="914400">
              <a:defRPr/>
            </a:pPr>
            <a:r>
              <a:rPr lang="es-ES_tradnl" sz="2000" b="1" dirty="0" smtClean="0">
                <a:solidFill>
                  <a:srgbClr val="C00000"/>
                </a:solidFill>
                <a:latin typeface="Arial" panose="020B0604020202020204" pitchFamily="34" charset="0"/>
                <a:ea typeface="MS PGothic" panose="020B0600070205080204" pitchFamily="34" charset="-128"/>
                <a:cs typeface="Arial" pitchFamily="34" charset="0"/>
              </a:rPr>
              <a:t>Formas</a:t>
            </a:r>
            <a:r>
              <a:rPr lang="es-419" sz="2000" b="1" dirty="0" smtClean="0">
                <a:solidFill>
                  <a:srgbClr val="C00000"/>
                </a:solidFill>
                <a:latin typeface="Arial" panose="020B0604020202020204" pitchFamily="34" charset="0"/>
                <a:ea typeface="MS PGothic" panose="020B0600070205080204" pitchFamily="34" charset="-128"/>
                <a:cs typeface="Arial" pitchFamily="34" charset="0"/>
              </a:rPr>
              <a:t> </a:t>
            </a:r>
            <a:r>
              <a:rPr lang="es-ES_tradnl" sz="2000" b="1" dirty="0" smtClean="0">
                <a:solidFill>
                  <a:srgbClr val="C00000"/>
                </a:solidFill>
                <a:latin typeface="Arial" panose="020B0604020202020204" pitchFamily="34" charset="0"/>
                <a:ea typeface="MS PGothic" panose="020B0600070205080204" pitchFamily="34" charset="-128"/>
                <a:cs typeface="Arial" pitchFamily="34" charset="0"/>
              </a:rPr>
              <a:t>dramático-teatrales </a:t>
            </a:r>
            <a:r>
              <a:rPr lang="es-ES_tradnl" sz="2000" b="1" dirty="0">
                <a:solidFill>
                  <a:srgbClr val="C00000"/>
                </a:solidFill>
                <a:latin typeface="Arial" panose="020B0604020202020204" pitchFamily="34" charset="0"/>
                <a:ea typeface="MS PGothic" panose="020B0600070205080204" pitchFamily="34" charset="-128"/>
                <a:cs typeface="Arial" pitchFamily="34" charset="0"/>
              </a:rPr>
              <a:t>históricas</a:t>
            </a:r>
          </a:p>
        </p:txBody>
      </p:sp>
    </p:spTree>
    <p:extLst>
      <p:ext uri="{BB962C8B-B14F-4D97-AF65-F5344CB8AC3E}">
        <p14:creationId xmlns:p14="http://schemas.microsoft.com/office/powerpoint/2010/main" val="3225264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Rectángulo"/>
          <p:cNvSpPr/>
          <p:nvPr/>
        </p:nvSpPr>
        <p:spPr bwMode="auto">
          <a:xfrm>
            <a:off x="3225312" y="742950"/>
            <a:ext cx="5699125" cy="5114925"/>
          </a:xfrm>
          <a:prstGeom prst="rect">
            <a:avLst/>
          </a:prstGeom>
          <a:solidFill>
            <a:srgbClr val="FFEEB7"/>
          </a:solidFill>
          <a:ln w="9525" cap="flat" cmpd="sng" algn="ctr">
            <a:solidFill>
              <a:srgbClr val="FFFFFF">
                <a:lumMod val="75000"/>
              </a:srgbClr>
            </a:solidFill>
            <a:prstDash val="solid"/>
          </a:ln>
          <a:effectLst>
            <a:outerShdw blurRad="40000" dist="23000" dir="5400000" rotWithShape="0">
              <a:srgbClr val="000000">
                <a:alpha val="3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sng" strike="noStrike" kern="0" cap="none" spc="0" normalizeH="0" baseline="0" noProof="0">
              <a:ln>
                <a:noFill/>
              </a:ln>
              <a:solidFill>
                <a:srgbClr val="FFFFFF"/>
              </a:solidFill>
              <a:effectLst/>
              <a:uLnTx/>
              <a:uFillTx/>
              <a:latin typeface="Arial"/>
              <a:ea typeface="+mn-ea"/>
              <a:cs typeface="+mn-cs"/>
            </a:endParaRPr>
          </a:p>
        </p:txBody>
      </p:sp>
      <p:pic>
        <p:nvPicPr>
          <p:cNvPr id="6" name="Picture 3" descr="http://galeon.hispavista.com/molleda/img/comedia%20del%20arte%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371" y="1782763"/>
            <a:ext cx="2211387"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3311037" y="825500"/>
            <a:ext cx="5470525"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algn="just" defTabSz="914400" eaLnBrk="1" hangingPunct="1"/>
            <a:r>
              <a:rPr lang="es-ES_tradnl" altLang="es-419" sz="2000" b="1" u="none" dirty="0" smtClean="0">
                <a:solidFill>
                  <a:srgbClr val="000000"/>
                </a:solidFill>
                <a:ea typeface="Calibri" panose="020F0502020204030204" pitchFamily="34" charset="0"/>
                <a:cs typeface="Times New Roman" panose="02020603050405020304" pitchFamily="18" charset="0"/>
              </a:rPr>
              <a:t>COMEDIA</a:t>
            </a:r>
          </a:p>
          <a:p>
            <a:pPr algn="just" defTabSz="914400" eaLnBrk="1" hangingPunct="1"/>
            <a:endParaRPr lang="es-ES_tradnl" altLang="es-419" sz="2000" b="1" u="none" dirty="0" smtClean="0">
              <a:solidFill>
                <a:srgbClr val="000000"/>
              </a:solidFill>
              <a:ea typeface="Calibri" panose="020F0502020204030204" pitchFamily="34" charset="0"/>
              <a:cs typeface="Times New Roman" panose="02020603050405020304" pitchFamily="18" charset="0"/>
            </a:endParaRPr>
          </a:p>
          <a:p>
            <a:pPr algn="just" defTabSz="914400" eaLnBrk="1" hangingPunct="1"/>
            <a:r>
              <a:rPr lang="es-ES_tradnl" altLang="es-419" sz="2000" u="none" dirty="0" smtClean="0">
                <a:solidFill>
                  <a:srgbClr val="000000"/>
                </a:solidFill>
                <a:ea typeface="Calibri" panose="020F0502020204030204" pitchFamily="34" charset="0"/>
                <a:cs typeface="Times New Roman" panose="02020603050405020304" pitchFamily="18" charset="0"/>
              </a:rPr>
              <a:t>Obra dramática de carácter profano que trata con humor conflictos asociados a los vicios y defectos de los seres humanos. Centra el conflicto dramático en sucesos jocosos, burlescos y menores en comparación con los de la tragedia, puesto que su temática está basada en la vida cotidiana. Produce la risa en el espectador. Entre los grandes autores de la comedia se encuentran Aristófanes y </a:t>
            </a:r>
            <a:r>
              <a:rPr lang="es-ES" altLang="es-419" sz="2000" u="none" dirty="0" err="1" smtClean="0">
                <a:solidFill>
                  <a:srgbClr val="000000"/>
                </a:solidFill>
                <a:cs typeface="Times New Roman" panose="02020603050405020304" pitchFamily="18" charset="0"/>
              </a:rPr>
              <a:t>Molière</a:t>
            </a:r>
            <a:r>
              <a:rPr lang="es-ES_tradnl" altLang="es-419" sz="2000" u="none" dirty="0" smtClean="0">
                <a:solidFill>
                  <a:srgbClr val="000000"/>
                </a:solidFill>
                <a:ea typeface="Calibri" panose="020F0502020204030204" pitchFamily="34" charset="0"/>
                <a:cs typeface="Times New Roman" panose="02020603050405020304" pitchFamily="18" charset="0"/>
              </a:rPr>
              <a:t>. </a:t>
            </a:r>
          </a:p>
          <a:p>
            <a:pPr algn="just" defTabSz="914400" eaLnBrk="1" hangingPunct="1"/>
            <a:endParaRPr lang="es-ES_tradnl" altLang="es-419" sz="2000" u="none" dirty="0" smtClean="0">
              <a:solidFill>
                <a:srgbClr val="000000"/>
              </a:solidFill>
              <a:ea typeface="Calibri" panose="020F0502020204030204" pitchFamily="34" charset="0"/>
              <a:cs typeface="Times New Roman" panose="02020603050405020304" pitchFamily="18" charset="0"/>
            </a:endParaRPr>
          </a:p>
          <a:p>
            <a:pPr algn="just" defTabSz="914400" eaLnBrk="1" hangingPunct="1"/>
            <a:endParaRPr lang="es-ES" altLang="es-419" u="none" dirty="0" smtClean="0">
              <a:solidFill>
                <a:srgbClr val="000000"/>
              </a:solidFill>
              <a:ea typeface="Calibri" panose="020F0502020204030204" pitchFamily="34" charset="0"/>
              <a:cs typeface="Times New Roman" panose="02020603050405020304" pitchFamily="18" charset="0"/>
            </a:endParaRPr>
          </a:p>
          <a:p>
            <a:pPr algn="just" defTabSz="914400"/>
            <a:r>
              <a:rPr lang="es-ES_tradnl" altLang="es-419" sz="2000" b="1" u="none" dirty="0" smtClean="0">
                <a:solidFill>
                  <a:srgbClr val="000000"/>
                </a:solidFill>
                <a:ea typeface="Calibri" panose="020F0502020204030204" pitchFamily="34" charset="0"/>
                <a:cs typeface="Times New Roman" panose="02020603050405020304" pitchFamily="18" charset="0"/>
              </a:rPr>
              <a:t>OTRAS FORMAS TEATRALES DE LO CÓMICO</a:t>
            </a:r>
            <a:r>
              <a:rPr lang="es-ES_tradnl" altLang="es-419" sz="2000" u="none" dirty="0" smtClean="0">
                <a:solidFill>
                  <a:srgbClr val="000000"/>
                </a:solidFill>
                <a:ea typeface="Calibri" panose="020F0502020204030204" pitchFamily="34" charset="0"/>
                <a:cs typeface="Times New Roman" panose="02020603050405020304" pitchFamily="18" charset="0"/>
              </a:rPr>
              <a:t>: sainete, entremés, farsa, zarzuela, teatro de títeres, comedia musical, etc.</a:t>
            </a:r>
            <a:endParaRPr lang="es-ES_tradnl" altLang="es-419" sz="4400" u="none" dirty="0" smtClean="0">
              <a:solidFill>
                <a:srgbClr val="000000"/>
              </a:solidFill>
              <a:ea typeface="Calibri" panose="020F0502020204030204" pitchFamily="34" charset="0"/>
              <a:cs typeface="Times New Roman" panose="02020603050405020304" pitchFamily="18" charset="0"/>
            </a:endParaRPr>
          </a:p>
        </p:txBody>
      </p:sp>
      <p:pic>
        <p:nvPicPr>
          <p:cNvPr id="8" name="Picture 5" descr="http://definicion.de/wp-content/uploads/2009/05/comed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71" y="4068763"/>
            <a:ext cx="2481262"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http://www.eldeber.com.bo/2011/2011-01-10/images/comic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121" y="3013076"/>
            <a:ext cx="14605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p:cNvSpPr/>
          <p:nvPr/>
        </p:nvSpPr>
        <p:spPr bwMode="auto">
          <a:xfrm>
            <a:off x="323850" y="1504583"/>
            <a:ext cx="4784725" cy="4327525"/>
          </a:xfrm>
          <a:prstGeom prst="rect">
            <a:avLst/>
          </a:prstGeom>
          <a:solidFill>
            <a:srgbClr val="FFEEB7"/>
          </a:solidFill>
          <a:ln w="9525" cap="flat" cmpd="sng" algn="ctr">
            <a:solidFill>
              <a:srgbClr val="FFFFFF">
                <a:lumMod val="75000"/>
              </a:srgbClr>
            </a:solidFill>
            <a:prstDash val="solid"/>
          </a:ln>
          <a:effectLst>
            <a:outerShdw blurRad="40000" dist="23000" dir="5400000" rotWithShape="0">
              <a:srgbClr val="000000">
                <a:alpha val="3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sng" strike="noStrike" kern="0" cap="none" spc="0" normalizeH="0" baseline="0" noProof="0">
              <a:ln>
                <a:noFill/>
              </a:ln>
              <a:solidFill>
                <a:srgbClr val="FFFFFF"/>
              </a:solidFill>
              <a:effectLst/>
              <a:uLnTx/>
              <a:uFillTx/>
              <a:latin typeface="Arial"/>
              <a:ea typeface="+mn-ea"/>
              <a:cs typeface="+mn-cs"/>
            </a:endParaRPr>
          </a:p>
        </p:txBody>
      </p:sp>
      <p:sp>
        <p:nvSpPr>
          <p:cNvPr id="6" name="Rectangle 1"/>
          <p:cNvSpPr>
            <a:spLocks noChangeArrowheads="1"/>
          </p:cNvSpPr>
          <p:nvPr/>
        </p:nvSpPr>
        <p:spPr bwMode="auto">
          <a:xfrm>
            <a:off x="476250" y="1596658"/>
            <a:ext cx="4535488"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algn="just" defTabSz="914400" eaLnBrk="1" hangingPunct="1"/>
            <a:r>
              <a:rPr lang="es-ES_tradnl" altLang="es-419" sz="2000" b="1" u="none" smtClean="0">
                <a:solidFill>
                  <a:srgbClr val="000000"/>
                </a:solidFill>
                <a:ea typeface="Calibri" panose="020F0502020204030204" pitchFamily="34" charset="0"/>
                <a:cs typeface="Times New Roman" panose="02020603050405020304" pitchFamily="18" charset="0"/>
              </a:rPr>
              <a:t>DRAMA</a:t>
            </a:r>
          </a:p>
          <a:p>
            <a:pPr algn="just" defTabSz="914400" eaLnBrk="1" hangingPunct="1"/>
            <a:endParaRPr lang="es-ES_tradnl" altLang="es-419" sz="2000" b="1" u="none" smtClean="0">
              <a:solidFill>
                <a:srgbClr val="000000"/>
              </a:solidFill>
              <a:ea typeface="Calibri" panose="020F0502020204030204" pitchFamily="34" charset="0"/>
              <a:cs typeface="Times New Roman" panose="02020603050405020304" pitchFamily="18" charset="0"/>
            </a:endParaRPr>
          </a:p>
          <a:p>
            <a:pPr algn="just" defTabSz="914400" eaLnBrk="1" hangingPunct="1"/>
            <a:r>
              <a:rPr lang="es-ES_tradnl" altLang="es-419" sz="2000" u="none" smtClean="0">
                <a:solidFill>
                  <a:srgbClr val="000000"/>
                </a:solidFill>
                <a:ea typeface="Calibri" panose="020F0502020204030204" pitchFamily="34" charset="0"/>
                <a:cs typeface="Times New Roman" panose="02020603050405020304" pitchFamily="18" charset="0"/>
              </a:rPr>
              <a:t>Obra dramática que aparece en la Edad Moderna para desarrollar conflictos individuales o sociales, alternando aspectos trágicos con cómicos, según el tema determine. Se conoce también como tragicomedia desde el Renacimiento. También se atribuye el término al espectáculo teatral que utiliza recursos complementarios en la puesta en escena del texto dramático.</a:t>
            </a:r>
            <a:endParaRPr lang="es-ES" altLang="es-419" u="none" smtClean="0">
              <a:solidFill>
                <a:srgbClr val="000000"/>
              </a:solidFill>
              <a:ea typeface="Calibri" panose="020F0502020204030204" pitchFamily="34" charset="0"/>
              <a:cs typeface="Times New Roman" panose="02020603050405020304" pitchFamily="18" charset="0"/>
            </a:endParaRPr>
          </a:p>
          <a:p>
            <a:pPr defTabSz="914400"/>
            <a:endParaRPr lang="es-ES" altLang="es-419" u="none" smtClean="0">
              <a:solidFill>
                <a:srgbClr val="000000"/>
              </a:solidFill>
              <a:ea typeface="Calibri" panose="020F0502020204030204" pitchFamily="34" charset="0"/>
              <a:cs typeface="Times New Roman" panose="02020603050405020304" pitchFamily="18" charset="0"/>
            </a:endParaRPr>
          </a:p>
        </p:txBody>
      </p:sp>
      <p:pic>
        <p:nvPicPr>
          <p:cNvPr id="7" name="Picture 3" descr="http://3.bp.blogspot.com/_0HKPNpYIass/TLkJ-fCO_hI/AAAAAAAAABo/3CaijfAOYMg/s1600/829449tragedia+y+comedia+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854" y="458420"/>
            <a:ext cx="3132797" cy="249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http://vivaiquique.com/wp-content/uploads/2011/05/5766129407_e66a4af861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430" y="3144222"/>
            <a:ext cx="3104221" cy="268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953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AutoShape 29"/>
          <p:cNvCxnSpPr>
            <a:cxnSpLocks noChangeShapeType="1"/>
          </p:cNvCxnSpPr>
          <p:nvPr/>
        </p:nvCxnSpPr>
        <p:spPr bwMode="auto">
          <a:xfrm rot="5400000">
            <a:off x="5146675" y="4071938"/>
            <a:ext cx="9271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Text Box 1"/>
          <p:cNvSpPr txBox="1">
            <a:spLocks noChangeArrowheads="1"/>
          </p:cNvSpPr>
          <p:nvPr/>
        </p:nvSpPr>
        <p:spPr bwMode="auto">
          <a:xfrm>
            <a:off x="201613" y="3133725"/>
            <a:ext cx="1503362" cy="857250"/>
          </a:xfrm>
          <a:prstGeom prst="rect">
            <a:avLst/>
          </a:prstGeom>
          <a:solidFill>
            <a:srgbClr val="C00000"/>
          </a:solidFill>
          <a:ln w="0">
            <a:solidFill>
              <a:srgbClr val="000000"/>
            </a:solidFill>
            <a:miter lim="800000"/>
            <a:headEnd/>
            <a:tailEnd/>
          </a:ln>
          <a:effectLst>
            <a:outerShdw dist="28398" dir="3806097" algn="ctr" rotWithShape="0">
              <a:srgbClr val="974706"/>
            </a:outerShdw>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800" b="1" i="0" u="none" strike="noStrike" kern="0" cap="none" spc="0" normalizeH="0" baseline="0" noProof="0" dirty="0">
                <a:ln>
                  <a:noFill/>
                </a:ln>
                <a:solidFill>
                  <a:srgbClr val="FFFFFF"/>
                </a:solidFill>
                <a:effectLst/>
                <a:uLnTx/>
                <a:uFillTx/>
                <a:latin typeface="Calibri" pitchFamily="34" charset="0"/>
                <a:ea typeface="MS PGothic" panose="020B0600070205080204" pitchFamily="34" charset="-128"/>
                <a:cs typeface="Arial" charset="0"/>
              </a:rPr>
              <a:t>GÉNERO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800" b="1" i="0" u="none" strike="noStrike" kern="0" cap="none" spc="0" normalizeH="0" baseline="0" noProof="0" dirty="0">
                <a:ln>
                  <a:noFill/>
                </a:ln>
                <a:solidFill>
                  <a:srgbClr val="FFFFFF"/>
                </a:solidFill>
                <a:effectLst/>
                <a:uLnTx/>
                <a:uFillTx/>
                <a:latin typeface="Calibri" pitchFamily="34" charset="0"/>
                <a:ea typeface="MS PGothic" panose="020B0600070205080204" pitchFamily="34" charset="-128"/>
                <a:cs typeface="Arial" charset="0"/>
              </a:rPr>
              <a:t>DRAMÁTICO</a:t>
            </a:r>
            <a:endParaRPr kumimoji="0" lang="es-ES" sz="2800" b="1" i="0"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charset="0"/>
            </a:endParaRPr>
          </a:p>
        </p:txBody>
      </p:sp>
      <p:sp>
        <p:nvSpPr>
          <p:cNvPr id="4" name="Text Box 2"/>
          <p:cNvSpPr txBox="1">
            <a:spLocks noChangeArrowheads="1"/>
          </p:cNvSpPr>
          <p:nvPr/>
        </p:nvSpPr>
        <p:spPr bwMode="auto">
          <a:xfrm>
            <a:off x="3121025" y="1651000"/>
            <a:ext cx="1920875" cy="609600"/>
          </a:xfrm>
          <a:prstGeom prst="rect">
            <a:avLst/>
          </a:prstGeom>
          <a:solidFill>
            <a:srgbClr val="92D050"/>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6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ESTRUCTURA DRAMÁTICA</a:t>
            </a:r>
            <a:endParaRPr kumimoji="0" lang="es-ES" altLang="es-419" sz="24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 name="Text Box 3"/>
          <p:cNvSpPr txBox="1">
            <a:spLocks noChangeArrowheads="1"/>
          </p:cNvSpPr>
          <p:nvPr/>
        </p:nvSpPr>
        <p:spPr bwMode="auto">
          <a:xfrm>
            <a:off x="3140075" y="4875213"/>
            <a:ext cx="1406525" cy="352425"/>
          </a:xfrm>
          <a:prstGeom prst="rect">
            <a:avLst/>
          </a:prstGeom>
          <a:solidFill>
            <a:srgbClr val="8DB3E2"/>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6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PARTES</a:t>
            </a:r>
            <a:endParaRPr kumimoji="0" lang="es-ES" altLang="es-419" sz="24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 name="Text Box 4"/>
          <p:cNvSpPr txBox="1">
            <a:spLocks noChangeArrowheads="1"/>
          </p:cNvSpPr>
          <p:nvPr/>
        </p:nvSpPr>
        <p:spPr bwMode="auto">
          <a:xfrm>
            <a:off x="2146300" y="3084513"/>
            <a:ext cx="1252538" cy="955675"/>
          </a:xfrm>
          <a:prstGeom prst="rect">
            <a:avLst/>
          </a:prstGeom>
          <a:solidFill>
            <a:srgbClr val="E5B8B7"/>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600" b="1"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Obra dramático-teatral</a:t>
            </a:r>
            <a:endParaRPr kumimoji="0" lang="es-ES" altLang="es-419" sz="2400" b="1"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 name="Text Box 5"/>
          <p:cNvSpPr txBox="1">
            <a:spLocks noChangeArrowheads="1"/>
          </p:cNvSpPr>
          <p:nvPr/>
        </p:nvSpPr>
        <p:spPr bwMode="auto">
          <a:xfrm>
            <a:off x="4486275" y="3294063"/>
            <a:ext cx="1989138" cy="327025"/>
          </a:xfrm>
          <a:prstGeom prst="rect">
            <a:avLst/>
          </a:prstGeom>
          <a:solidFill>
            <a:srgbClr val="CCFF66"/>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6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MUNDO DRAMÁTICO</a:t>
            </a:r>
            <a:endParaRPr kumimoji="0" lang="es-ES" altLang="es-419" sz="24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 name="Text Box 6"/>
          <p:cNvSpPr txBox="1">
            <a:spLocks noChangeArrowheads="1"/>
          </p:cNvSpPr>
          <p:nvPr/>
        </p:nvSpPr>
        <p:spPr bwMode="auto">
          <a:xfrm>
            <a:off x="6419850" y="835025"/>
            <a:ext cx="2130425" cy="350838"/>
          </a:xfrm>
          <a:prstGeom prst="rect">
            <a:avLst/>
          </a:prstGeom>
          <a:solidFill>
            <a:srgbClr val="FFFF00"/>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4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Presentación del conflicto</a:t>
            </a:r>
            <a:endParaRPr kumimoji="0" lang="es-ES" altLang="es-419" sz="20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9" name="Text Box 7"/>
          <p:cNvSpPr txBox="1">
            <a:spLocks noChangeArrowheads="1"/>
          </p:cNvSpPr>
          <p:nvPr/>
        </p:nvSpPr>
        <p:spPr bwMode="auto">
          <a:xfrm>
            <a:off x="6419850" y="1428750"/>
            <a:ext cx="2168525" cy="301625"/>
          </a:xfrm>
          <a:prstGeom prst="rect">
            <a:avLst/>
          </a:prstGeom>
          <a:solidFill>
            <a:srgbClr val="FFFF00"/>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6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Desarrollo</a:t>
            </a:r>
            <a:endParaRPr kumimoji="0" lang="es-ES" altLang="es-419" sz="24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0" name="Text Box 8"/>
          <p:cNvSpPr txBox="1">
            <a:spLocks noChangeArrowheads="1"/>
          </p:cNvSpPr>
          <p:nvPr/>
        </p:nvSpPr>
        <p:spPr bwMode="auto">
          <a:xfrm>
            <a:off x="6407150" y="1897063"/>
            <a:ext cx="2193925" cy="290512"/>
          </a:xfrm>
          <a:prstGeom prst="rect">
            <a:avLst/>
          </a:prstGeom>
          <a:solidFill>
            <a:srgbClr val="FFFF00"/>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6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Clímax</a:t>
            </a:r>
            <a:endParaRPr kumimoji="0" lang="es-ES" altLang="es-419" sz="24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 name="Text Box 9"/>
          <p:cNvSpPr txBox="1">
            <a:spLocks noChangeArrowheads="1"/>
          </p:cNvSpPr>
          <p:nvPr/>
        </p:nvSpPr>
        <p:spPr bwMode="auto">
          <a:xfrm>
            <a:off x="6407150" y="2441575"/>
            <a:ext cx="2193925" cy="327025"/>
          </a:xfrm>
          <a:prstGeom prst="rect">
            <a:avLst/>
          </a:prstGeom>
          <a:solidFill>
            <a:srgbClr val="FFFF00"/>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6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Desenlace</a:t>
            </a:r>
            <a:endParaRPr kumimoji="0" lang="es-ES" altLang="es-419" sz="24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2" name="Text Box 10"/>
          <p:cNvSpPr txBox="1">
            <a:spLocks noChangeArrowheads="1"/>
          </p:cNvSpPr>
          <p:nvPr/>
        </p:nvSpPr>
        <p:spPr bwMode="auto">
          <a:xfrm>
            <a:off x="7900988" y="3059113"/>
            <a:ext cx="758825" cy="252412"/>
          </a:xfrm>
          <a:prstGeom prst="rect">
            <a:avLst/>
          </a:prstGeom>
          <a:solidFill>
            <a:srgbClr val="FABF8F"/>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0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COMEDIA</a:t>
            </a:r>
            <a:endParaRPr kumimoji="0" lang="es-ES" altLang="es-419" sz="18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 name="Text Box 11"/>
          <p:cNvSpPr txBox="1">
            <a:spLocks noChangeArrowheads="1"/>
          </p:cNvSpPr>
          <p:nvPr/>
        </p:nvSpPr>
        <p:spPr bwMode="auto">
          <a:xfrm>
            <a:off x="7918450" y="3479800"/>
            <a:ext cx="758825" cy="252413"/>
          </a:xfrm>
          <a:prstGeom prst="rect">
            <a:avLst/>
          </a:prstGeom>
          <a:solidFill>
            <a:srgbClr val="CCC0D9"/>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0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TRAGEDIA</a:t>
            </a:r>
            <a:endParaRPr kumimoji="0" lang="es-ES" altLang="es-419" sz="18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4" name="Text Box 12"/>
          <p:cNvSpPr txBox="1">
            <a:spLocks noChangeArrowheads="1"/>
          </p:cNvSpPr>
          <p:nvPr/>
        </p:nvSpPr>
        <p:spPr bwMode="auto">
          <a:xfrm>
            <a:off x="6656388" y="3727450"/>
            <a:ext cx="81438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altLang="es-419" sz="10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en forma</a:t>
            </a:r>
          </a:p>
          <a:p>
            <a:pPr marL="0" marR="0" lvl="0" indent="0" defTabSz="914400" eaLnBrk="1" fontAlgn="auto" latinLnBrk="0" hangingPunct="1">
              <a:lnSpc>
                <a:spcPct val="100000"/>
              </a:lnSpc>
              <a:spcBef>
                <a:spcPts val="0"/>
              </a:spcBef>
              <a:spcAft>
                <a:spcPts val="0"/>
              </a:spcAft>
              <a:buClrTx/>
              <a:buSzTx/>
              <a:buFontTx/>
              <a:buNone/>
              <a:tabLst/>
              <a:defRPr/>
            </a:pPr>
            <a:r>
              <a:rPr kumimoji="0" lang="es-ES_tradnl" altLang="es-419" sz="10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 literaria de  </a:t>
            </a:r>
            <a:endParaRPr kumimoji="0" lang="es-ES" altLang="es-419" sz="20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 name="Text Box 13"/>
          <p:cNvSpPr txBox="1">
            <a:spLocks noChangeArrowheads="1"/>
          </p:cNvSpPr>
          <p:nvPr/>
        </p:nvSpPr>
        <p:spPr bwMode="auto">
          <a:xfrm>
            <a:off x="7912100" y="3937000"/>
            <a:ext cx="760413" cy="252413"/>
          </a:xfrm>
          <a:prstGeom prst="rect">
            <a:avLst/>
          </a:prstGeom>
          <a:solidFill>
            <a:srgbClr val="D99594"/>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0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DRAMA</a:t>
            </a:r>
            <a:endParaRPr kumimoji="0" lang="es-ES" altLang="es-419" sz="18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 name="Text Box 14"/>
          <p:cNvSpPr txBox="1">
            <a:spLocks noChangeArrowheads="1"/>
          </p:cNvSpPr>
          <p:nvPr/>
        </p:nvSpPr>
        <p:spPr bwMode="auto">
          <a:xfrm>
            <a:off x="5105400" y="3973513"/>
            <a:ext cx="1111250" cy="252412"/>
          </a:xfrm>
          <a:prstGeom prst="rect">
            <a:avLst/>
          </a:prstGeom>
          <a:solidFill>
            <a:srgbClr val="C4BC96"/>
          </a:solidFill>
          <a:ln w="9525">
            <a:solidFill>
              <a:srgbClr val="000000"/>
            </a:solidFill>
            <a:miter lim="800000"/>
            <a:headEnd/>
            <a:tailEnd/>
          </a:ln>
        </p:spPr>
        <p:txBody>
          <a:bodyPr/>
          <a:lstStyle/>
          <a:p>
            <a:pPr algn="ctr" defTabSz="914400">
              <a:spcAft>
                <a:spcPts val="1000"/>
              </a:spcAft>
              <a:defRPr/>
            </a:pPr>
            <a:r>
              <a:rPr lang="es-ES_tradnl" sz="1050" b="1" dirty="0">
                <a:solidFill>
                  <a:srgbClr val="000000"/>
                </a:solidFill>
                <a:latin typeface="Calibri" pitchFamily="34" charset="0"/>
                <a:ea typeface="MS PGothic" panose="020B0600070205080204" pitchFamily="34" charset="-128"/>
                <a:cs typeface="Arial" charset="0"/>
              </a:rPr>
              <a:t>DIÁLOGO</a:t>
            </a:r>
            <a:endParaRPr lang="es-ES" sz="2000" b="1" dirty="0">
              <a:solidFill>
                <a:srgbClr val="000000"/>
              </a:solidFill>
              <a:latin typeface="Arial" panose="020B0604020202020204" pitchFamily="34" charset="0"/>
              <a:ea typeface="MS PGothic" panose="020B0600070205080204" pitchFamily="34" charset="-128"/>
              <a:cs typeface="Arial" charset="0"/>
            </a:endParaRPr>
          </a:p>
        </p:txBody>
      </p:sp>
      <p:sp>
        <p:nvSpPr>
          <p:cNvPr id="17" name="Text Box 15"/>
          <p:cNvSpPr txBox="1">
            <a:spLocks noChangeArrowheads="1"/>
          </p:cNvSpPr>
          <p:nvPr/>
        </p:nvSpPr>
        <p:spPr bwMode="auto">
          <a:xfrm>
            <a:off x="5130800" y="4554538"/>
            <a:ext cx="1111250" cy="252412"/>
          </a:xfrm>
          <a:prstGeom prst="rect">
            <a:avLst/>
          </a:prstGeom>
          <a:solidFill>
            <a:srgbClr val="B6DDE8"/>
          </a:solidFill>
          <a:ln w="9525">
            <a:solidFill>
              <a:srgbClr val="000000"/>
            </a:solidFill>
            <a:miter lim="800000"/>
            <a:headEnd/>
            <a:tailEnd/>
          </a:ln>
        </p:spPr>
        <p:txBody>
          <a:bodyPr/>
          <a:lstStyle/>
          <a:p>
            <a:pPr algn="ctr" defTabSz="914400">
              <a:spcAft>
                <a:spcPts val="1000"/>
              </a:spcAft>
              <a:defRPr/>
            </a:pPr>
            <a:r>
              <a:rPr lang="es-ES_tradnl" sz="1050" b="1" dirty="0">
                <a:solidFill>
                  <a:srgbClr val="000000"/>
                </a:solidFill>
                <a:latin typeface="Calibri" pitchFamily="34" charset="0"/>
                <a:ea typeface="MS PGothic" panose="020B0600070205080204" pitchFamily="34" charset="-128"/>
                <a:cs typeface="Arial" charset="0"/>
              </a:rPr>
              <a:t>PERSONAJES</a:t>
            </a:r>
            <a:endParaRPr lang="es-ES" sz="2000" b="1" dirty="0">
              <a:solidFill>
                <a:srgbClr val="000000"/>
              </a:solidFill>
              <a:latin typeface="Arial" panose="020B0604020202020204" pitchFamily="34" charset="0"/>
              <a:ea typeface="MS PGothic" panose="020B0600070205080204" pitchFamily="34" charset="-128"/>
              <a:cs typeface="Arial" charset="0"/>
            </a:endParaRPr>
          </a:p>
        </p:txBody>
      </p:sp>
      <p:sp>
        <p:nvSpPr>
          <p:cNvPr id="18" name="Text Box 16"/>
          <p:cNvSpPr txBox="1">
            <a:spLocks noChangeArrowheads="1"/>
          </p:cNvSpPr>
          <p:nvPr/>
        </p:nvSpPr>
        <p:spPr bwMode="auto">
          <a:xfrm>
            <a:off x="2955925" y="5629275"/>
            <a:ext cx="1109663" cy="288925"/>
          </a:xfrm>
          <a:prstGeom prst="rect">
            <a:avLst/>
          </a:prstGeom>
          <a:solidFill>
            <a:srgbClr val="FFFF00"/>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6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ACTO</a:t>
            </a:r>
            <a:endParaRPr kumimoji="0" lang="es-ES" altLang="es-419" sz="36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 name="Text Box 17"/>
          <p:cNvSpPr txBox="1">
            <a:spLocks noChangeArrowheads="1"/>
          </p:cNvSpPr>
          <p:nvPr/>
        </p:nvSpPr>
        <p:spPr bwMode="auto">
          <a:xfrm>
            <a:off x="1570038" y="5622925"/>
            <a:ext cx="1111250" cy="320675"/>
          </a:xfrm>
          <a:prstGeom prst="rect">
            <a:avLst/>
          </a:prstGeom>
          <a:solidFill>
            <a:srgbClr val="FFFF00"/>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6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CUADRO</a:t>
            </a:r>
            <a:endParaRPr kumimoji="0" lang="es-ES" altLang="es-419" sz="36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0" name="Text Box 18"/>
          <p:cNvSpPr txBox="1">
            <a:spLocks noChangeArrowheads="1"/>
          </p:cNvSpPr>
          <p:nvPr/>
        </p:nvSpPr>
        <p:spPr bwMode="auto">
          <a:xfrm>
            <a:off x="4314825" y="5616575"/>
            <a:ext cx="1112838" cy="314325"/>
          </a:xfrm>
          <a:prstGeom prst="rect">
            <a:avLst/>
          </a:prstGeom>
          <a:solidFill>
            <a:srgbClr val="FFFF00"/>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6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APARTE</a:t>
            </a:r>
            <a:endParaRPr kumimoji="0" lang="es-ES" altLang="es-419" sz="36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1" name="Text Box 19"/>
          <p:cNvSpPr txBox="1">
            <a:spLocks noChangeArrowheads="1"/>
          </p:cNvSpPr>
          <p:nvPr/>
        </p:nvSpPr>
        <p:spPr bwMode="auto">
          <a:xfrm>
            <a:off x="5807075" y="5605463"/>
            <a:ext cx="2508250" cy="338137"/>
          </a:xfrm>
          <a:prstGeom prst="rect">
            <a:avLst/>
          </a:prstGeom>
          <a:solidFill>
            <a:srgbClr val="FFFF00"/>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6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DISCURSO ACOTACIONAL</a:t>
            </a:r>
            <a:endParaRPr kumimoji="0" lang="es-ES" altLang="es-419" sz="36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2" name="Text Box 20"/>
          <p:cNvSpPr txBox="1">
            <a:spLocks noChangeArrowheads="1"/>
          </p:cNvSpPr>
          <p:nvPr/>
        </p:nvSpPr>
        <p:spPr bwMode="auto">
          <a:xfrm>
            <a:off x="258763" y="5622925"/>
            <a:ext cx="1139825" cy="307975"/>
          </a:xfrm>
          <a:prstGeom prst="rect">
            <a:avLst/>
          </a:prstGeom>
          <a:solidFill>
            <a:srgbClr val="FFFF00"/>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6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ESCENA</a:t>
            </a:r>
            <a:endParaRPr kumimoji="0" lang="es-ES" altLang="es-419" sz="36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3" name="Text Box 21"/>
          <p:cNvSpPr txBox="1">
            <a:spLocks noChangeArrowheads="1"/>
          </p:cNvSpPr>
          <p:nvPr/>
        </p:nvSpPr>
        <p:spPr bwMode="auto">
          <a:xfrm>
            <a:off x="3011488" y="3263900"/>
            <a:ext cx="19335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0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que configura un </a:t>
            </a:r>
            <a:endParaRPr kumimoji="0" lang="es-ES" altLang="es-419" sz="20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4" name="Text Box 23"/>
          <p:cNvSpPr txBox="1">
            <a:spLocks noChangeArrowheads="1"/>
          </p:cNvSpPr>
          <p:nvPr/>
        </p:nvSpPr>
        <p:spPr bwMode="auto">
          <a:xfrm>
            <a:off x="5051425" y="1187450"/>
            <a:ext cx="78898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altLang="es-419" sz="10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compuesta</a:t>
            </a:r>
          </a:p>
          <a:p>
            <a:pPr marL="0" marR="0" lvl="0" indent="0" defTabSz="914400" eaLnBrk="1" fontAlgn="auto" latinLnBrk="0" hangingPunct="1">
              <a:lnSpc>
                <a:spcPct val="100000"/>
              </a:lnSpc>
              <a:spcBef>
                <a:spcPts val="0"/>
              </a:spcBef>
              <a:spcAft>
                <a:spcPts val="0"/>
              </a:spcAft>
              <a:buClrTx/>
              <a:buSzTx/>
              <a:buFontTx/>
              <a:buNone/>
              <a:tabLst/>
              <a:defRPr/>
            </a:pPr>
            <a:r>
              <a:rPr kumimoji="0" lang="es-ES_tradnl" altLang="es-419" sz="10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 por</a:t>
            </a:r>
            <a:endParaRPr kumimoji="0" lang="es-ES" altLang="es-419" sz="20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5" name="Text Box 24"/>
          <p:cNvSpPr txBox="1">
            <a:spLocks noChangeArrowheads="1"/>
          </p:cNvSpPr>
          <p:nvPr/>
        </p:nvSpPr>
        <p:spPr bwMode="auto">
          <a:xfrm>
            <a:off x="947738" y="3305175"/>
            <a:ext cx="19335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0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es la </a:t>
            </a:r>
            <a:endParaRPr kumimoji="0" lang="es-ES" altLang="es-419" sz="20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6" name="Text Box 26"/>
          <p:cNvSpPr txBox="1">
            <a:spLocks noChangeArrowheads="1"/>
          </p:cNvSpPr>
          <p:nvPr/>
        </p:nvSpPr>
        <p:spPr bwMode="auto">
          <a:xfrm>
            <a:off x="5564188" y="3667125"/>
            <a:ext cx="80168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1000"/>
              </a:spcAft>
              <a:buClrTx/>
              <a:buSzTx/>
              <a:buFontTx/>
              <a:buNone/>
              <a:tabLst/>
              <a:defRPr/>
            </a:pPr>
            <a:r>
              <a:rPr kumimoji="0" lang="es-ES_tradnl" altLang="es-419" sz="10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a partir del</a:t>
            </a:r>
            <a:endParaRPr kumimoji="0" lang="es-ES" altLang="es-419" sz="20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7" name="Text Box 27"/>
          <p:cNvSpPr txBox="1">
            <a:spLocks noChangeArrowheads="1"/>
          </p:cNvSpPr>
          <p:nvPr/>
        </p:nvSpPr>
        <p:spPr bwMode="auto">
          <a:xfrm>
            <a:off x="5127625" y="4257675"/>
            <a:ext cx="5492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_tradnl" altLang="es-419" sz="10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entre</a:t>
            </a:r>
            <a:r>
              <a:rPr kumimoji="0" lang="es-ES_tradnl" altLang="es-419" sz="9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 </a:t>
            </a:r>
            <a:endParaRPr kumimoji="0" lang="es-ES" altLang="es-419" sz="18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cxnSp>
        <p:nvCxnSpPr>
          <p:cNvPr id="28" name="AutoShape 28"/>
          <p:cNvCxnSpPr>
            <a:cxnSpLocks noChangeShapeType="1"/>
          </p:cNvCxnSpPr>
          <p:nvPr/>
        </p:nvCxnSpPr>
        <p:spPr bwMode="auto">
          <a:xfrm>
            <a:off x="1706563" y="3509963"/>
            <a:ext cx="4572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9" name="AutoShape 28"/>
          <p:cNvCxnSpPr>
            <a:cxnSpLocks noChangeShapeType="1"/>
          </p:cNvCxnSpPr>
          <p:nvPr/>
        </p:nvCxnSpPr>
        <p:spPr bwMode="auto">
          <a:xfrm flipV="1">
            <a:off x="3416300" y="3497263"/>
            <a:ext cx="1044575" cy="476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0" name="AutoShape 29"/>
          <p:cNvCxnSpPr>
            <a:cxnSpLocks noChangeShapeType="1"/>
            <a:endCxn id="15" idx="1"/>
          </p:cNvCxnSpPr>
          <p:nvPr/>
        </p:nvCxnSpPr>
        <p:spPr bwMode="auto">
          <a:xfrm>
            <a:off x="6488113" y="3484563"/>
            <a:ext cx="1423987" cy="5778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1" name="AutoShape 29"/>
          <p:cNvCxnSpPr>
            <a:cxnSpLocks noChangeShapeType="1"/>
            <a:endCxn id="12" idx="1"/>
          </p:cNvCxnSpPr>
          <p:nvPr/>
        </p:nvCxnSpPr>
        <p:spPr bwMode="auto">
          <a:xfrm flipV="1">
            <a:off x="6467475" y="3186113"/>
            <a:ext cx="1433513" cy="2540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2" name="AutoShape 29"/>
          <p:cNvCxnSpPr>
            <a:cxnSpLocks noChangeShapeType="1"/>
          </p:cNvCxnSpPr>
          <p:nvPr/>
        </p:nvCxnSpPr>
        <p:spPr bwMode="auto">
          <a:xfrm>
            <a:off x="6483350" y="3468688"/>
            <a:ext cx="1425575" cy="1397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3" name="AutoShape 29"/>
          <p:cNvCxnSpPr>
            <a:cxnSpLocks noChangeShapeType="1"/>
            <a:stCxn id="5" idx="2"/>
            <a:endCxn id="21" idx="0"/>
          </p:cNvCxnSpPr>
          <p:nvPr/>
        </p:nvCxnSpPr>
        <p:spPr bwMode="auto">
          <a:xfrm rot="16200000" flipH="1">
            <a:off x="5263356" y="3807620"/>
            <a:ext cx="377825" cy="321786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 name="AutoShape 29"/>
          <p:cNvCxnSpPr>
            <a:cxnSpLocks noChangeShapeType="1"/>
            <a:stCxn id="5" idx="2"/>
            <a:endCxn id="22" idx="0"/>
          </p:cNvCxnSpPr>
          <p:nvPr/>
        </p:nvCxnSpPr>
        <p:spPr bwMode="auto">
          <a:xfrm rot="5400000">
            <a:off x="2138363" y="3917950"/>
            <a:ext cx="395287" cy="301466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AutoShape 29"/>
          <p:cNvCxnSpPr>
            <a:cxnSpLocks noChangeShapeType="1"/>
            <a:stCxn id="4" idx="3"/>
            <a:endCxn id="8" idx="1"/>
          </p:cNvCxnSpPr>
          <p:nvPr/>
        </p:nvCxnSpPr>
        <p:spPr bwMode="auto">
          <a:xfrm flipV="1">
            <a:off x="5041900" y="1011238"/>
            <a:ext cx="1377950" cy="94456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AutoShape 29"/>
          <p:cNvCxnSpPr>
            <a:cxnSpLocks noChangeShapeType="1"/>
            <a:stCxn id="4" idx="3"/>
            <a:endCxn id="9" idx="1"/>
          </p:cNvCxnSpPr>
          <p:nvPr/>
        </p:nvCxnSpPr>
        <p:spPr bwMode="auto">
          <a:xfrm flipV="1">
            <a:off x="5041900" y="1579563"/>
            <a:ext cx="1377950" cy="37623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AutoShape 29"/>
          <p:cNvCxnSpPr>
            <a:cxnSpLocks noChangeShapeType="1"/>
            <a:stCxn id="4" idx="3"/>
            <a:endCxn id="11" idx="1"/>
          </p:cNvCxnSpPr>
          <p:nvPr/>
        </p:nvCxnSpPr>
        <p:spPr bwMode="auto">
          <a:xfrm>
            <a:off x="5041900" y="1955800"/>
            <a:ext cx="1365250" cy="6492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AutoShape 29"/>
          <p:cNvCxnSpPr>
            <a:cxnSpLocks noChangeShapeType="1"/>
            <a:stCxn id="4" idx="3"/>
            <a:endCxn id="10" idx="1"/>
          </p:cNvCxnSpPr>
          <p:nvPr/>
        </p:nvCxnSpPr>
        <p:spPr bwMode="auto">
          <a:xfrm>
            <a:off x="5041900" y="1955800"/>
            <a:ext cx="1365250" cy="8731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AutoShape 29"/>
          <p:cNvCxnSpPr>
            <a:cxnSpLocks noChangeShapeType="1"/>
            <a:stCxn id="5" idx="2"/>
            <a:endCxn id="20" idx="0"/>
          </p:cNvCxnSpPr>
          <p:nvPr/>
        </p:nvCxnSpPr>
        <p:spPr bwMode="auto">
          <a:xfrm rot="16200000" flipH="1">
            <a:off x="4163219" y="4907757"/>
            <a:ext cx="388937" cy="10287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AutoShape 29"/>
          <p:cNvCxnSpPr>
            <a:cxnSpLocks noChangeShapeType="1"/>
            <a:stCxn id="5" idx="2"/>
            <a:endCxn id="18" idx="0"/>
          </p:cNvCxnSpPr>
          <p:nvPr/>
        </p:nvCxnSpPr>
        <p:spPr bwMode="auto">
          <a:xfrm rot="5400000">
            <a:off x="3476625" y="5262563"/>
            <a:ext cx="401637" cy="3317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AutoShape 29"/>
          <p:cNvCxnSpPr>
            <a:cxnSpLocks noChangeShapeType="1"/>
            <a:stCxn id="5" idx="2"/>
            <a:endCxn id="19" idx="0"/>
          </p:cNvCxnSpPr>
          <p:nvPr/>
        </p:nvCxnSpPr>
        <p:spPr bwMode="auto">
          <a:xfrm rot="5400000">
            <a:off x="2786857" y="4566444"/>
            <a:ext cx="395287" cy="17176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AutoShape 29"/>
          <p:cNvCxnSpPr>
            <a:cxnSpLocks noChangeShapeType="1"/>
            <a:endCxn id="5" idx="0"/>
          </p:cNvCxnSpPr>
          <p:nvPr/>
        </p:nvCxnSpPr>
        <p:spPr bwMode="auto">
          <a:xfrm>
            <a:off x="2760663" y="4044950"/>
            <a:ext cx="1082675" cy="83026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3" name="Text Box 23"/>
          <p:cNvSpPr txBox="1">
            <a:spLocks noChangeArrowheads="1"/>
          </p:cNvSpPr>
          <p:nvPr/>
        </p:nvSpPr>
        <p:spPr bwMode="auto">
          <a:xfrm>
            <a:off x="2428875" y="4241800"/>
            <a:ext cx="7604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altLang="es-419" sz="10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compuesta</a:t>
            </a:r>
          </a:p>
          <a:p>
            <a:pPr marL="0" marR="0" lvl="0" indent="0" defTabSz="914400" eaLnBrk="1" fontAlgn="auto" latinLnBrk="0" hangingPunct="1">
              <a:lnSpc>
                <a:spcPct val="100000"/>
              </a:lnSpc>
              <a:spcBef>
                <a:spcPts val="0"/>
              </a:spcBef>
              <a:spcAft>
                <a:spcPts val="0"/>
              </a:spcAft>
              <a:buClrTx/>
              <a:buSzTx/>
              <a:buFontTx/>
              <a:buNone/>
              <a:tabLst/>
              <a:defRPr/>
            </a:pPr>
            <a:r>
              <a:rPr kumimoji="0" lang="es-ES_tradnl" altLang="es-419" sz="10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 por</a:t>
            </a:r>
            <a:endParaRPr kumimoji="0" lang="es-ES" altLang="es-419" sz="20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cxnSp>
        <p:nvCxnSpPr>
          <p:cNvPr id="44" name="AutoShape 29"/>
          <p:cNvCxnSpPr>
            <a:cxnSpLocks noChangeShapeType="1"/>
            <a:endCxn id="4" idx="1"/>
          </p:cNvCxnSpPr>
          <p:nvPr/>
        </p:nvCxnSpPr>
        <p:spPr bwMode="auto">
          <a:xfrm rot="5400000" flipH="1" flipV="1">
            <a:off x="2206625" y="2165350"/>
            <a:ext cx="1123950" cy="7048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5" name="Text Box 23"/>
          <p:cNvSpPr txBox="1">
            <a:spLocks noChangeArrowheads="1"/>
          </p:cNvSpPr>
          <p:nvPr/>
        </p:nvSpPr>
        <p:spPr bwMode="auto">
          <a:xfrm>
            <a:off x="2743200" y="2446338"/>
            <a:ext cx="741363"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altLang="es-419" sz="10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que sigue</a:t>
            </a:r>
          </a:p>
          <a:p>
            <a:pPr marL="0" marR="0" lvl="0" indent="0" defTabSz="914400" eaLnBrk="1" fontAlgn="auto" latinLnBrk="0" hangingPunct="1">
              <a:lnSpc>
                <a:spcPct val="100000"/>
              </a:lnSpc>
              <a:spcBef>
                <a:spcPts val="0"/>
              </a:spcBef>
              <a:spcAft>
                <a:spcPts val="0"/>
              </a:spcAft>
              <a:buClrTx/>
              <a:buSzTx/>
              <a:buFontTx/>
              <a:buNone/>
              <a:tabLst/>
              <a:defRPr/>
            </a:pPr>
            <a:r>
              <a:rPr kumimoji="0" lang="es-ES_tradnl" altLang="es-419" sz="10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 una</a:t>
            </a:r>
            <a:endParaRPr kumimoji="0" lang="es-ES" altLang="es-419" sz="2000" b="0" i="0" u="none" strike="noStrike" kern="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 name="51 CuadroTexto"/>
          <p:cNvSpPr txBox="1"/>
          <p:nvPr/>
        </p:nvSpPr>
        <p:spPr bwMode="auto">
          <a:xfrm>
            <a:off x="2767235" y="581322"/>
            <a:ext cx="1585690" cy="461665"/>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L" sz="2400" b="1" i="0" u="none" strike="noStrike" kern="0" cap="none" spc="0" normalizeH="0" baseline="0" noProof="0" dirty="0" smtClean="0">
                <a:ln>
                  <a:noFill/>
                </a:ln>
                <a:solidFill>
                  <a:srgbClr val="808080">
                    <a:lumMod val="50000"/>
                  </a:srgbClr>
                </a:solidFill>
                <a:effectLst/>
                <a:uLnTx/>
                <a:uFillTx/>
                <a:latin typeface="Arial"/>
                <a:ea typeface="MS PGothic" panose="020B0600070205080204" pitchFamily="34" charset="-128"/>
                <a:cs typeface="Arial" charset="0"/>
              </a:rPr>
              <a:t>SÍNTESIS</a:t>
            </a:r>
            <a:endParaRPr kumimoji="0" lang="es-CL" sz="2400" b="1" i="0" u="none" strike="noStrike" kern="0" cap="none" spc="0" normalizeH="0" baseline="0" noProof="0" dirty="0">
              <a:ln>
                <a:noFill/>
              </a:ln>
              <a:solidFill>
                <a:srgbClr val="808080">
                  <a:lumMod val="50000"/>
                </a:srgbClr>
              </a:solidFill>
              <a:effectLst/>
              <a:uLnTx/>
              <a:uFillTx/>
              <a:latin typeface="Arial"/>
              <a:ea typeface="MS PGothic" panose="020B0600070205080204" pitchFamily="34" charset="-128"/>
              <a:cs typeface="Arial" charset="0"/>
            </a:endParaRPr>
          </a:p>
        </p:txBody>
      </p:sp>
    </p:spTree>
    <p:extLst>
      <p:ext uri="{BB962C8B-B14F-4D97-AF65-F5344CB8AC3E}">
        <p14:creationId xmlns:p14="http://schemas.microsoft.com/office/powerpoint/2010/main" val="4119567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5 Elipse"/>
          <p:cNvSpPr/>
          <p:nvPr/>
        </p:nvSpPr>
        <p:spPr>
          <a:xfrm>
            <a:off x="2227262" y="2055447"/>
            <a:ext cx="4786313" cy="2500312"/>
          </a:xfrm>
          <a:prstGeom prst="ellipse">
            <a:avLst/>
          </a:prstGeom>
          <a:solidFill>
            <a:srgbClr val="FF0000">
              <a:alpha val="50196"/>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a typeface="+mn-ea"/>
              <a:cs typeface="+mn-cs"/>
            </a:endParaRPr>
          </a:p>
        </p:txBody>
      </p:sp>
      <p:sp>
        <p:nvSpPr>
          <p:cNvPr id="3" name="Rectangle 4"/>
          <p:cNvSpPr txBox="1">
            <a:spLocks noChangeArrowheads="1"/>
          </p:cNvSpPr>
          <p:nvPr/>
        </p:nvSpPr>
        <p:spPr bwMode="auto">
          <a:xfrm>
            <a:off x="1727200" y="1341072"/>
            <a:ext cx="5761037" cy="468312"/>
          </a:xfrm>
          <a:prstGeom prst="rect">
            <a:avLst/>
          </a:prstGeom>
          <a:noFill/>
          <a:ln w="9525">
            <a:noFill/>
            <a:miter lim="800000"/>
            <a:headEnd/>
            <a:tailEnd/>
          </a:ln>
        </p:spPr>
        <p:txBody>
          <a:bodyPr/>
          <a:lstStyle/>
          <a:p>
            <a:pPr algn="ctr" defTabSz="914400" eaLnBrk="0" hangingPunct="0">
              <a:lnSpc>
                <a:spcPct val="80000"/>
              </a:lnSpc>
              <a:spcBef>
                <a:spcPct val="20000"/>
              </a:spcBef>
              <a:defRPr/>
            </a:pPr>
            <a:r>
              <a:rPr lang="es-ES" sz="2500" b="1" kern="0">
                <a:solidFill>
                  <a:srgbClr val="000000"/>
                </a:solidFill>
                <a:latin typeface="Arial"/>
                <a:ea typeface="+mn-ea"/>
                <a:cs typeface="+mn-cs"/>
              </a:rPr>
              <a:t>Pacto tácito de verosimilitud</a:t>
            </a:r>
          </a:p>
        </p:txBody>
      </p:sp>
      <p:pic>
        <p:nvPicPr>
          <p:cNvPr id="4" name="Picture 40" descr="historianwritebookhwie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5287" y="3774709"/>
            <a:ext cx="15494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2" descr="libros5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52862" y="4458922"/>
            <a:ext cx="13335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3"/>
          <p:cNvSpPr txBox="1">
            <a:spLocks noChangeArrowheads="1"/>
          </p:cNvSpPr>
          <p:nvPr/>
        </p:nvSpPr>
        <p:spPr bwMode="auto">
          <a:xfrm>
            <a:off x="395287" y="3061922"/>
            <a:ext cx="1639888" cy="641350"/>
          </a:xfrm>
          <a:prstGeom prst="rect">
            <a:avLst/>
          </a:prstGeom>
          <a:solidFill>
            <a:srgbClr val="808080">
              <a:lumMod val="60000"/>
              <a:lumOff val="40000"/>
            </a:srgbClr>
          </a:solidFill>
          <a:ln w="9525" algn="ctr">
            <a:no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Emisor real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(AUTOR)</a:t>
            </a:r>
          </a:p>
        </p:txBody>
      </p:sp>
      <p:sp>
        <p:nvSpPr>
          <p:cNvPr id="7" name="Text Box 44"/>
          <p:cNvSpPr txBox="1">
            <a:spLocks noChangeArrowheads="1"/>
          </p:cNvSpPr>
          <p:nvPr/>
        </p:nvSpPr>
        <p:spPr bwMode="auto">
          <a:xfrm>
            <a:off x="7308850" y="3025409"/>
            <a:ext cx="1639887" cy="641350"/>
          </a:xfrm>
          <a:prstGeom prst="rect">
            <a:avLst/>
          </a:prstGeom>
          <a:solidFill>
            <a:srgbClr val="808080">
              <a:lumMod val="60000"/>
              <a:lumOff val="40000"/>
            </a:srgbClr>
          </a:solidFill>
          <a:ln w="9525" algn="ctr">
            <a:no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Receptor real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(Lector)</a:t>
            </a:r>
          </a:p>
        </p:txBody>
      </p:sp>
      <p:pic>
        <p:nvPicPr>
          <p:cNvPr id="8" name="Picture 39" descr="rela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96187" y="3762009"/>
            <a:ext cx="1189038"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5"/>
          <p:cNvSpPr txBox="1">
            <a:spLocks noChangeArrowheads="1"/>
          </p:cNvSpPr>
          <p:nvPr/>
        </p:nvSpPr>
        <p:spPr bwMode="auto">
          <a:xfrm>
            <a:off x="3727450" y="1912572"/>
            <a:ext cx="1476375" cy="77787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altLang="es-419" sz="15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Contexto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altLang="es-419" sz="15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(Mundo creado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altLang="es-419" sz="15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en el texto)</a:t>
            </a:r>
          </a:p>
        </p:txBody>
      </p:sp>
      <p:sp>
        <p:nvSpPr>
          <p:cNvPr id="10" name="Text Box 46"/>
          <p:cNvSpPr txBox="1">
            <a:spLocks noChangeArrowheads="1"/>
          </p:cNvSpPr>
          <p:nvPr/>
        </p:nvSpPr>
        <p:spPr bwMode="auto">
          <a:xfrm>
            <a:off x="3727450" y="3127009"/>
            <a:ext cx="1582737" cy="584200"/>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altLang="es-419" sz="1600" b="0" i="0" u="none" strike="noStrike" kern="0" cap="none" spc="0" normalizeH="0" baseline="0" noProof="0" smtClean="0">
                <a:ln>
                  <a:noFill/>
                </a:ln>
                <a:solidFill>
                  <a:srgbClr val="000000"/>
                </a:solidFill>
                <a:effectLst/>
                <a:uLnTx/>
                <a:uFillTx/>
                <a:latin typeface="Arial" panose="020B0604020202020204" pitchFamily="34" charset="0"/>
                <a:ea typeface="+mn-ea"/>
                <a:cs typeface="+mn-cs"/>
              </a:rPr>
              <a:t>Mensaje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altLang="es-419" sz="1600" b="0" i="0" u="none" strike="noStrike" kern="0" cap="none" spc="0" normalizeH="0" baseline="0" noProof="0" smtClean="0">
                <a:ln>
                  <a:noFill/>
                </a:ln>
                <a:solidFill>
                  <a:srgbClr val="000000"/>
                </a:solidFill>
                <a:effectLst/>
                <a:uLnTx/>
                <a:uFillTx/>
                <a:latin typeface="Arial" panose="020B0604020202020204" pitchFamily="34" charset="0"/>
                <a:ea typeface="+mn-ea"/>
                <a:cs typeface="+mn-cs"/>
              </a:rPr>
              <a:t>(Texto literario</a:t>
            </a:r>
            <a:r>
              <a:rPr kumimoji="0" lang="es-ES" altLang="es-419" sz="1500" b="0" i="0" u="none" strike="noStrike" kern="0" cap="none" spc="0" normalizeH="0" baseline="0" noProof="0" smtClean="0">
                <a:ln>
                  <a:noFill/>
                </a:ln>
                <a:solidFill>
                  <a:srgbClr val="000000"/>
                </a:solidFill>
                <a:effectLst/>
                <a:uLnTx/>
                <a:uFillTx/>
                <a:latin typeface="Arial" panose="020B0604020202020204" pitchFamily="34" charset="0"/>
                <a:ea typeface="+mn-ea"/>
                <a:cs typeface="+mn-cs"/>
              </a:rPr>
              <a:t>)</a:t>
            </a:r>
          </a:p>
        </p:txBody>
      </p:sp>
      <p:sp>
        <p:nvSpPr>
          <p:cNvPr id="11" name="Text Box 47"/>
          <p:cNvSpPr txBox="1">
            <a:spLocks noChangeArrowheads="1"/>
          </p:cNvSpPr>
          <p:nvPr/>
        </p:nvSpPr>
        <p:spPr bwMode="auto">
          <a:xfrm>
            <a:off x="2155825" y="3127009"/>
            <a:ext cx="1439862" cy="549275"/>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altLang="es-419" sz="15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Emisor ficticio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altLang="es-419" sz="15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(Narrador)</a:t>
            </a:r>
          </a:p>
        </p:txBody>
      </p:sp>
      <p:sp>
        <p:nvSpPr>
          <p:cNvPr id="12" name="Text Box 48"/>
          <p:cNvSpPr txBox="1">
            <a:spLocks noChangeArrowheads="1"/>
          </p:cNvSpPr>
          <p:nvPr/>
        </p:nvSpPr>
        <p:spPr bwMode="auto">
          <a:xfrm>
            <a:off x="5441950" y="3127009"/>
            <a:ext cx="1547812" cy="549275"/>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altLang="es-419" sz="1500" b="0" i="0" u="none" strike="noStrike" kern="0" cap="none" spc="0" normalizeH="0" baseline="0" noProof="0" smtClean="0">
                <a:ln>
                  <a:noFill/>
                </a:ln>
                <a:solidFill>
                  <a:srgbClr val="000000"/>
                </a:solidFill>
                <a:effectLst/>
                <a:uLnTx/>
                <a:uFillTx/>
                <a:latin typeface="Arial" panose="020B0604020202020204" pitchFamily="34" charset="0"/>
                <a:ea typeface="+mn-ea"/>
                <a:cs typeface="+mn-cs"/>
              </a:rPr>
              <a:t>Receptor ficticio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altLang="es-419" sz="1500" b="0" i="0" u="none" strike="noStrike" kern="0" cap="none" spc="0" normalizeH="0" baseline="0" noProof="0" smtClean="0">
                <a:ln>
                  <a:noFill/>
                </a:ln>
                <a:solidFill>
                  <a:srgbClr val="000000"/>
                </a:solidFill>
                <a:effectLst/>
                <a:uLnTx/>
                <a:uFillTx/>
                <a:latin typeface="Arial" panose="020B0604020202020204" pitchFamily="34" charset="0"/>
                <a:ea typeface="+mn-ea"/>
                <a:cs typeface="+mn-cs"/>
              </a:rPr>
              <a:t>(Lector ideal)</a:t>
            </a:r>
          </a:p>
        </p:txBody>
      </p:sp>
      <p:sp>
        <p:nvSpPr>
          <p:cNvPr id="13" name="Text Box 49"/>
          <p:cNvSpPr txBox="1">
            <a:spLocks noChangeArrowheads="1"/>
          </p:cNvSpPr>
          <p:nvPr/>
        </p:nvSpPr>
        <p:spPr bwMode="auto">
          <a:xfrm>
            <a:off x="2124075" y="4562109"/>
            <a:ext cx="1728787" cy="581025"/>
          </a:xfrm>
          <a:prstGeom prst="rect">
            <a:avLst/>
          </a:prstGeom>
          <a:solidFill>
            <a:srgbClr val="000000">
              <a:lumMod val="50000"/>
              <a:lumOff val="50000"/>
            </a:srgbClr>
          </a:solidFill>
          <a:ln w="9525" algn="ctr">
            <a:no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srgbClr val="000000"/>
                </a:solidFill>
                <a:effectLst/>
                <a:uLnTx/>
                <a:uFillTx/>
                <a:latin typeface="Arial" panose="020B0604020202020204" pitchFamily="34" charset="0"/>
                <a:ea typeface="+mn-ea"/>
                <a:cs typeface="+mn-cs"/>
              </a:rPr>
              <a:t>Código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srgbClr val="000000"/>
                </a:solidFill>
                <a:effectLst/>
                <a:uLnTx/>
                <a:uFillTx/>
                <a:latin typeface="Arial" panose="020B0604020202020204" pitchFamily="34" charset="0"/>
                <a:ea typeface="+mn-ea"/>
                <a:cs typeface="+mn-cs"/>
              </a:rPr>
              <a:t>(Lenguaje)</a:t>
            </a:r>
          </a:p>
        </p:txBody>
      </p:sp>
      <p:sp>
        <p:nvSpPr>
          <p:cNvPr id="14" name="Text Box 50"/>
          <p:cNvSpPr txBox="1">
            <a:spLocks noChangeArrowheads="1"/>
          </p:cNvSpPr>
          <p:nvPr/>
        </p:nvSpPr>
        <p:spPr bwMode="auto">
          <a:xfrm>
            <a:off x="5437187" y="4562109"/>
            <a:ext cx="1820863" cy="581025"/>
          </a:xfrm>
          <a:prstGeom prst="rect">
            <a:avLst/>
          </a:prstGeom>
          <a:solidFill>
            <a:srgbClr val="000000">
              <a:lumMod val="50000"/>
              <a:lumOff val="50000"/>
            </a:srgbClr>
          </a:solidFill>
          <a:ln w="9525" algn="ctr">
            <a:no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Canal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(Visual o auditivo)</a:t>
            </a:r>
          </a:p>
        </p:txBody>
      </p:sp>
      <p:sp>
        <p:nvSpPr>
          <p:cNvPr id="15" name="30 Flecha derecha"/>
          <p:cNvSpPr/>
          <p:nvPr/>
        </p:nvSpPr>
        <p:spPr>
          <a:xfrm rot="18845863">
            <a:off x="1039019" y="2103865"/>
            <a:ext cx="1312862" cy="428625"/>
          </a:xfrm>
          <a:prstGeom prst="rightArrow">
            <a:avLst/>
          </a:prstGeom>
          <a:solidFill>
            <a:srgbClr val="FF0000"/>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a typeface="+mn-ea"/>
              <a:cs typeface="+mn-cs"/>
            </a:endParaRPr>
          </a:p>
        </p:txBody>
      </p:sp>
      <p:sp>
        <p:nvSpPr>
          <p:cNvPr id="16" name="31 Flecha derecha"/>
          <p:cNvSpPr/>
          <p:nvPr/>
        </p:nvSpPr>
        <p:spPr>
          <a:xfrm rot="2259318">
            <a:off x="6792912" y="1982422"/>
            <a:ext cx="1312863" cy="428625"/>
          </a:xfrm>
          <a:prstGeom prst="rightArrow">
            <a:avLst/>
          </a:prstGeom>
          <a:solidFill>
            <a:srgbClr val="FF0000"/>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70614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1" name="Conector recto 110"/>
          <p:cNvCxnSpPr/>
          <p:nvPr/>
        </p:nvCxnSpPr>
        <p:spPr>
          <a:xfrm>
            <a:off x="1052199" y="4644189"/>
            <a:ext cx="12777" cy="70782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113" name="Conector recto 112"/>
          <p:cNvCxnSpPr/>
          <p:nvPr/>
        </p:nvCxnSpPr>
        <p:spPr>
          <a:xfrm>
            <a:off x="2466486" y="4644189"/>
            <a:ext cx="0" cy="70782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117" name="Conector recto 116"/>
          <p:cNvCxnSpPr>
            <a:stCxn id="20" idx="2"/>
          </p:cNvCxnSpPr>
          <p:nvPr/>
        </p:nvCxnSpPr>
        <p:spPr>
          <a:xfrm>
            <a:off x="7001975" y="4551918"/>
            <a:ext cx="0" cy="50771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119" name="Conector recto 118"/>
          <p:cNvCxnSpPr/>
          <p:nvPr/>
        </p:nvCxnSpPr>
        <p:spPr>
          <a:xfrm>
            <a:off x="7001975" y="5048805"/>
            <a:ext cx="896937" cy="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104" name="Conector recto 103"/>
          <p:cNvCxnSpPr/>
          <p:nvPr/>
        </p:nvCxnSpPr>
        <p:spPr>
          <a:xfrm>
            <a:off x="2047680" y="4399518"/>
            <a:ext cx="4674993" cy="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102" name="Conector recto 101"/>
          <p:cNvCxnSpPr>
            <a:stCxn id="29" idx="0"/>
          </p:cNvCxnSpPr>
          <p:nvPr/>
        </p:nvCxnSpPr>
        <p:spPr>
          <a:xfrm>
            <a:off x="7668177" y="1429306"/>
            <a:ext cx="4483" cy="76608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91" name="Conector recto 90"/>
          <p:cNvCxnSpPr/>
          <p:nvPr/>
        </p:nvCxnSpPr>
        <p:spPr>
          <a:xfrm>
            <a:off x="7179872" y="2225504"/>
            <a:ext cx="0" cy="96225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86" name="Conector recto 85"/>
          <p:cNvCxnSpPr/>
          <p:nvPr/>
        </p:nvCxnSpPr>
        <p:spPr>
          <a:xfrm>
            <a:off x="7641750" y="2767768"/>
            <a:ext cx="371282" cy="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87" name="Conector recto 86"/>
          <p:cNvCxnSpPr/>
          <p:nvPr/>
        </p:nvCxnSpPr>
        <p:spPr>
          <a:xfrm>
            <a:off x="7179872" y="3187762"/>
            <a:ext cx="833160" cy="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88" name="Conector recto 87"/>
          <p:cNvCxnSpPr/>
          <p:nvPr/>
        </p:nvCxnSpPr>
        <p:spPr>
          <a:xfrm>
            <a:off x="7649674" y="3652394"/>
            <a:ext cx="371282" cy="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74" name="Conector recto 73"/>
          <p:cNvCxnSpPr/>
          <p:nvPr/>
        </p:nvCxnSpPr>
        <p:spPr>
          <a:xfrm>
            <a:off x="1696751" y="1429306"/>
            <a:ext cx="0" cy="239757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72" name="Conector recto 71"/>
          <p:cNvCxnSpPr>
            <a:stCxn id="2" idx="2"/>
          </p:cNvCxnSpPr>
          <p:nvPr/>
        </p:nvCxnSpPr>
        <p:spPr>
          <a:xfrm>
            <a:off x="4820750" y="1046884"/>
            <a:ext cx="0" cy="327643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 name="Text Box 4" descr="Mármol verde"/>
          <p:cNvSpPr txBox="1">
            <a:spLocks noChangeArrowheads="1"/>
          </p:cNvSpPr>
          <p:nvPr/>
        </p:nvSpPr>
        <p:spPr bwMode="auto">
          <a:xfrm>
            <a:off x="3169750" y="677552"/>
            <a:ext cx="3302000" cy="3693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800" i="0" u="none" strike="noStrike" kern="0" normalizeH="0" baseline="0" noProof="0" dirty="0" smtClean="0">
                <a:ln w="0"/>
                <a:uLnTx/>
                <a:uFillTx/>
                <a:latin typeface="Arial"/>
                <a:ea typeface="+mn-ea"/>
                <a:cs typeface="+mn-cs"/>
              </a:rPr>
              <a:t>GÉNERO NARRATIVO</a:t>
            </a:r>
            <a:endParaRPr kumimoji="0" lang="es-ES_tradnl" sz="1800" i="0" u="none" strike="noStrike" kern="0" normalizeH="0" baseline="0" noProof="0" dirty="0">
              <a:ln w="0"/>
              <a:uLnTx/>
              <a:uFillTx/>
              <a:latin typeface="Arial"/>
              <a:ea typeface="+mn-ea"/>
              <a:cs typeface="+mn-cs"/>
            </a:endParaRPr>
          </a:p>
        </p:txBody>
      </p:sp>
      <p:sp>
        <p:nvSpPr>
          <p:cNvPr id="4" name="Text Box 2"/>
          <p:cNvSpPr txBox="1">
            <a:spLocks noChangeArrowheads="1"/>
          </p:cNvSpPr>
          <p:nvPr/>
        </p:nvSpPr>
        <p:spPr bwMode="auto">
          <a:xfrm>
            <a:off x="1003527" y="2037439"/>
            <a:ext cx="1395413" cy="31591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400" b="1"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Género literario</a:t>
            </a:r>
            <a:endParaRPr kumimoji="0" lang="es-ES" altLang="es-419" sz="1400" b="0" i="0" u="none" strike="noStrike" kern="0" cap="none" spc="0" normalizeH="0" baseline="0" noProof="0" dirty="0" smtClean="0">
              <a:ln>
                <a:noFill/>
              </a:ln>
              <a:solidFill>
                <a:srgbClr val="000000"/>
              </a:solidFill>
              <a:effectLst/>
              <a:uLnTx/>
              <a:uFillTx/>
              <a:ea typeface="MS PGothic" panose="020B0600070205080204" pitchFamily="34" charset="-128"/>
              <a:cs typeface="+mn-cs"/>
            </a:endParaRPr>
          </a:p>
        </p:txBody>
      </p:sp>
      <p:sp>
        <p:nvSpPr>
          <p:cNvPr id="5" name="Text Box 3"/>
          <p:cNvSpPr txBox="1">
            <a:spLocks noChangeArrowheads="1"/>
          </p:cNvSpPr>
          <p:nvPr/>
        </p:nvSpPr>
        <p:spPr bwMode="auto">
          <a:xfrm>
            <a:off x="1301184" y="2910881"/>
            <a:ext cx="800100" cy="342900"/>
          </a:xfrm>
          <a:prstGeom prst="rect">
            <a:avLst/>
          </a:prstGeom>
          <a:solidFill>
            <a:srgbClr val="FFFF00"/>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200" b="1"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Ficcional</a:t>
            </a:r>
            <a:endParaRPr kumimoji="0" lang="es-ES" altLang="es-419" sz="1200" b="0" i="0" u="none" strike="noStrike" kern="0" cap="none" spc="0" normalizeH="0" baseline="0" noProof="0" dirty="0" smtClean="0">
              <a:ln>
                <a:noFill/>
              </a:ln>
              <a:solidFill>
                <a:srgbClr val="000000"/>
              </a:solidFill>
              <a:effectLst/>
              <a:uLnTx/>
              <a:uFillTx/>
              <a:ea typeface="MS PGothic" panose="020B0600070205080204" pitchFamily="34" charset="-128"/>
              <a:cs typeface="+mn-cs"/>
            </a:endParaRPr>
          </a:p>
        </p:txBody>
      </p:sp>
      <p:sp>
        <p:nvSpPr>
          <p:cNvPr id="6" name="Text Box 4"/>
          <p:cNvSpPr txBox="1">
            <a:spLocks noChangeArrowheads="1"/>
          </p:cNvSpPr>
          <p:nvPr/>
        </p:nvSpPr>
        <p:spPr bwMode="auto">
          <a:xfrm>
            <a:off x="1415484" y="3666999"/>
            <a:ext cx="571500" cy="342900"/>
          </a:xfrm>
          <a:prstGeom prst="rect">
            <a:avLst/>
          </a:prstGeom>
          <a:solidFill>
            <a:srgbClr val="CCFFFF"/>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200" b="1"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Prosa</a:t>
            </a:r>
            <a:endParaRPr kumimoji="0" lang="es-ES" altLang="es-419" sz="1200" b="0" i="0" u="none" strike="noStrike" kern="0" cap="none" spc="0" normalizeH="0" baseline="0" noProof="0" dirty="0" smtClean="0">
              <a:ln>
                <a:noFill/>
              </a:ln>
              <a:solidFill>
                <a:srgbClr val="000000"/>
              </a:solidFill>
              <a:effectLst/>
              <a:uLnTx/>
              <a:uFillTx/>
              <a:ea typeface="MS PGothic" panose="020B0600070205080204" pitchFamily="34" charset="-128"/>
              <a:cs typeface="+mn-cs"/>
            </a:endParaRPr>
          </a:p>
        </p:txBody>
      </p:sp>
      <p:sp>
        <p:nvSpPr>
          <p:cNvPr id="7" name="Text Box 5"/>
          <p:cNvSpPr txBox="1">
            <a:spLocks noChangeArrowheads="1"/>
          </p:cNvSpPr>
          <p:nvPr/>
        </p:nvSpPr>
        <p:spPr bwMode="auto">
          <a:xfrm>
            <a:off x="3963500" y="2054054"/>
            <a:ext cx="1714500" cy="3429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400" b="1"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MUNDO NARRADO</a:t>
            </a:r>
            <a:endParaRPr kumimoji="0" lang="es-ES" altLang="es-419" sz="1400" b="0" i="0" u="none" strike="noStrike" kern="0" cap="none" spc="0" normalizeH="0" baseline="0" noProof="0" dirty="0" smtClean="0">
              <a:ln>
                <a:noFill/>
              </a:ln>
              <a:solidFill>
                <a:srgbClr val="000000"/>
              </a:solidFill>
              <a:effectLst/>
              <a:uLnTx/>
              <a:uFillTx/>
              <a:ea typeface="MS PGothic" panose="020B0600070205080204" pitchFamily="34" charset="-128"/>
              <a:cs typeface="+mn-cs"/>
            </a:endParaRPr>
          </a:p>
        </p:txBody>
      </p:sp>
      <p:sp>
        <p:nvSpPr>
          <p:cNvPr id="8" name="Text Box 6"/>
          <p:cNvSpPr txBox="1">
            <a:spLocks noChangeArrowheads="1"/>
          </p:cNvSpPr>
          <p:nvPr/>
        </p:nvSpPr>
        <p:spPr bwMode="auto">
          <a:xfrm>
            <a:off x="4306400" y="2939018"/>
            <a:ext cx="1028700" cy="342900"/>
          </a:xfrm>
          <a:prstGeom prst="rect">
            <a:avLst/>
          </a:prstGeom>
          <a:solidFill>
            <a:srgbClr val="FFFF00"/>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200" b="1"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Narrador</a:t>
            </a:r>
            <a:r>
              <a:rPr kumimoji="0" lang="es-ES" altLang="es-419" sz="1100" b="1"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 </a:t>
            </a:r>
            <a:endParaRPr kumimoji="0" lang="es-ES"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2" name="Text Box 10"/>
          <p:cNvSpPr txBox="1">
            <a:spLocks noChangeArrowheads="1"/>
          </p:cNvSpPr>
          <p:nvPr/>
        </p:nvSpPr>
        <p:spPr bwMode="auto">
          <a:xfrm>
            <a:off x="3500633" y="4201945"/>
            <a:ext cx="2514600" cy="342900"/>
          </a:xfrm>
          <a:prstGeom prst="rect">
            <a:avLst/>
          </a:prstGeom>
          <a:solidFill>
            <a:srgbClr val="CC9900"/>
          </a:solidFill>
          <a:ln w="9525">
            <a:solidFill>
              <a:srgbClr val="CC99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200" b="1"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Elementos del mundo narrado</a:t>
            </a:r>
            <a:endParaRPr kumimoji="0" lang="es-ES" altLang="es-419" sz="20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 name="Text Box 11"/>
          <p:cNvSpPr txBox="1">
            <a:spLocks noChangeArrowheads="1"/>
          </p:cNvSpPr>
          <p:nvPr/>
        </p:nvSpPr>
        <p:spPr bwMode="auto">
          <a:xfrm>
            <a:off x="7049600" y="2048492"/>
            <a:ext cx="1698625" cy="365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400" b="1"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Modos narrativos</a:t>
            </a:r>
            <a:endParaRPr kumimoji="0" lang="es-ES" altLang="es-419" sz="1400" b="0" i="0" u="none" strike="noStrike" kern="0" cap="none" spc="0" normalizeH="0" baseline="0" noProof="0" dirty="0" smtClean="0">
              <a:ln>
                <a:noFill/>
              </a:ln>
              <a:solidFill>
                <a:srgbClr val="000000"/>
              </a:solidFill>
              <a:effectLst/>
              <a:uLnTx/>
              <a:uFillTx/>
              <a:ea typeface="MS PGothic" panose="020B0600070205080204" pitchFamily="34" charset="-128"/>
              <a:cs typeface="+mn-cs"/>
            </a:endParaRPr>
          </a:p>
        </p:txBody>
      </p:sp>
      <p:sp>
        <p:nvSpPr>
          <p:cNvPr id="14" name="Text Box 12"/>
          <p:cNvSpPr txBox="1">
            <a:spLocks noChangeArrowheads="1"/>
          </p:cNvSpPr>
          <p:nvPr/>
        </p:nvSpPr>
        <p:spPr bwMode="auto">
          <a:xfrm>
            <a:off x="7833825" y="2653468"/>
            <a:ext cx="914400" cy="228600"/>
          </a:xfrm>
          <a:prstGeom prst="rect">
            <a:avLst/>
          </a:prstGeom>
          <a:solidFill>
            <a:srgbClr val="CCFFCC"/>
          </a:solidFill>
          <a:ln w="9525">
            <a:solidFill>
              <a:srgbClr val="000000"/>
            </a:solidFill>
            <a:miter lim="800000"/>
            <a:headEnd/>
            <a:tailEnd/>
          </a:ln>
        </p:spPr>
        <p:txBody>
          <a:bodyPr/>
          <a:lstStyle/>
          <a:p>
            <a:pPr algn="ctr" defTabSz="914400">
              <a:spcAft>
                <a:spcPts val="1000"/>
              </a:spcAft>
              <a:defRPr/>
            </a:pPr>
            <a:r>
              <a:rPr lang="es-ES" sz="1200" b="1" dirty="0">
                <a:solidFill>
                  <a:srgbClr val="000000"/>
                </a:solidFill>
                <a:latin typeface="Calibri" pitchFamily="34" charset="0"/>
                <a:ea typeface="MS PGothic" panose="020B0600070205080204" pitchFamily="34" charset="-128"/>
                <a:cs typeface="Arial" charset="0"/>
              </a:rPr>
              <a:t>Directo</a:t>
            </a:r>
            <a:endParaRPr lang="es-ES" sz="1200" b="1" dirty="0">
              <a:solidFill>
                <a:srgbClr val="000000"/>
              </a:solidFill>
              <a:latin typeface="Arial" panose="020B0604020202020204" pitchFamily="34" charset="0"/>
              <a:ea typeface="MS PGothic" panose="020B0600070205080204" pitchFamily="34" charset="-128"/>
              <a:cs typeface="Arial" charset="0"/>
            </a:endParaRPr>
          </a:p>
        </p:txBody>
      </p:sp>
      <p:sp>
        <p:nvSpPr>
          <p:cNvPr id="15" name="Text Box 13"/>
          <p:cNvSpPr txBox="1">
            <a:spLocks noChangeArrowheads="1"/>
          </p:cNvSpPr>
          <p:nvPr/>
        </p:nvSpPr>
        <p:spPr bwMode="auto">
          <a:xfrm>
            <a:off x="7832238" y="3415268"/>
            <a:ext cx="914400" cy="457200"/>
          </a:xfrm>
          <a:prstGeom prst="rect">
            <a:avLst/>
          </a:prstGeom>
          <a:solidFill>
            <a:srgbClr val="CCFFCC"/>
          </a:solidFill>
          <a:ln w="9525">
            <a:solidFill>
              <a:srgbClr val="000000"/>
            </a:solidFill>
            <a:miter lim="800000"/>
            <a:headEnd/>
            <a:tailEnd/>
          </a:ln>
        </p:spPr>
        <p:txBody>
          <a:bodyPr/>
          <a:lstStyle/>
          <a:p>
            <a:pPr algn="ctr" defTabSz="914400">
              <a:spcAft>
                <a:spcPts val="1000"/>
              </a:spcAft>
              <a:defRPr/>
            </a:pPr>
            <a:r>
              <a:rPr lang="es-ES" sz="1200" b="1" dirty="0">
                <a:solidFill>
                  <a:srgbClr val="000000"/>
                </a:solidFill>
                <a:latin typeface="Calibri" pitchFamily="34" charset="0"/>
                <a:ea typeface="MS PGothic" panose="020B0600070205080204" pitchFamily="34" charset="-128"/>
                <a:cs typeface="Arial" charset="0"/>
              </a:rPr>
              <a:t>Indirecto libre</a:t>
            </a:r>
            <a:endParaRPr lang="es-ES" sz="1200" b="1" dirty="0">
              <a:solidFill>
                <a:srgbClr val="000000"/>
              </a:solidFill>
              <a:latin typeface="Arial" panose="020B0604020202020204" pitchFamily="34" charset="0"/>
              <a:ea typeface="MS PGothic" panose="020B0600070205080204" pitchFamily="34" charset="-128"/>
              <a:cs typeface="Arial" charset="0"/>
            </a:endParaRPr>
          </a:p>
        </p:txBody>
      </p:sp>
      <p:sp>
        <p:nvSpPr>
          <p:cNvPr id="16" name="Text Box 14"/>
          <p:cNvSpPr txBox="1">
            <a:spLocks noChangeArrowheads="1"/>
          </p:cNvSpPr>
          <p:nvPr/>
        </p:nvSpPr>
        <p:spPr bwMode="auto">
          <a:xfrm>
            <a:off x="7833825" y="3059668"/>
            <a:ext cx="903288" cy="222250"/>
          </a:xfrm>
          <a:prstGeom prst="rect">
            <a:avLst/>
          </a:prstGeom>
          <a:solidFill>
            <a:srgbClr val="CCFFCC"/>
          </a:solidFill>
          <a:ln w="9525">
            <a:solidFill>
              <a:srgbClr val="000000"/>
            </a:solidFill>
            <a:miter lim="800000"/>
            <a:headEnd/>
            <a:tailEnd/>
          </a:ln>
        </p:spPr>
        <p:txBody>
          <a:bodyPr/>
          <a:lstStyle/>
          <a:p>
            <a:pPr defTabSz="914400">
              <a:spcAft>
                <a:spcPts val="1000"/>
              </a:spcAft>
              <a:defRPr/>
            </a:pPr>
            <a:r>
              <a:rPr lang="es-419" sz="1050" b="1" dirty="0" smtClean="0">
                <a:solidFill>
                  <a:srgbClr val="000000"/>
                </a:solidFill>
                <a:latin typeface="Calibri" pitchFamily="34" charset="0"/>
                <a:ea typeface="MS PGothic" panose="020B0600070205080204" pitchFamily="34" charset="-128"/>
                <a:cs typeface="Arial" charset="0"/>
              </a:rPr>
              <a:t>   </a:t>
            </a:r>
            <a:r>
              <a:rPr lang="es-ES" sz="1200" b="1" dirty="0" smtClean="0">
                <a:solidFill>
                  <a:srgbClr val="000000"/>
                </a:solidFill>
                <a:latin typeface="Calibri" pitchFamily="34" charset="0"/>
                <a:ea typeface="MS PGothic" panose="020B0600070205080204" pitchFamily="34" charset="-128"/>
                <a:cs typeface="Arial" charset="0"/>
              </a:rPr>
              <a:t>Indirecto</a:t>
            </a:r>
            <a:endParaRPr lang="es-ES" sz="1200" b="1" dirty="0">
              <a:solidFill>
                <a:srgbClr val="000000"/>
              </a:solidFill>
              <a:latin typeface="Arial" panose="020B0604020202020204" pitchFamily="34" charset="0"/>
              <a:ea typeface="MS PGothic" panose="020B0600070205080204" pitchFamily="34" charset="-128"/>
              <a:cs typeface="Arial" charset="0"/>
            </a:endParaRPr>
          </a:p>
        </p:txBody>
      </p:sp>
      <p:sp>
        <p:nvSpPr>
          <p:cNvPr id="17" name="Text Box 15"/>
          <p:cNvSpPr txBox="1">
            <a:spLocks noChangeArrowheads="1"/>
          </p:cNvSpPr>
          <p:nvPr/>
        </p:nvSpPr>
        <p:spPr bwMode="auto">
          <a:xfrm>
            <a:off x="1247985" y="4285218"/>
            <a:ext cx="1028700" cy="228600"/>
          </a:xfrm>
          <a:prstGeom prst="rect">
            <a:avLst/>
          </a:prstGeom>
          <a:solidFill>
            <a:srgbClr val="FFFF99"/>
          </a:solidFill>
          <a:ln w="9525">
            <a:solidFill>
              <a:srgbClr val="000000"/>
            </a:solidFill>
            <a:miter lim="800000"/>
            <a:headEnd/>
            <a:tailEnd/>
          </a:ln>
        </p:spPr>
        <p:txBody>
          <a:bodyPr/>
          <a:lstStyle/>
          <a:p>
            <a:pPr defTabSz="914400">
              <a:spcAft>
                <a:spcPts val="1000"/>
              </a:spcAft>
              <a:defRPr/>
            </a:pPr>
            <a:r>
              <a:rPr lang="es-ES" sz="1200" b="1" dirty="0">
                <a:solidFill>
                  <a:srgbClr val="000000"/>
                </a:solidFill>
                <a:latin typeface="Calibri" pitchFamily="34" charset="0"/>
                <a:ea typeface="MS PGothic" panose="020B0600070205080204" pitchFamily="34" charset="-128"/>
                <a:cs typeface="Arial" charset="0"/>
              </a:rPr>
              <a:t>PERSONAJES</a:t>
            </a:r>
            <a:endParaRPr lang="es-ES" sz="1200" dirty="0">
              <a:solidFill>
                <a:srgbClr val="000000"/>
              </a:solidFill>
              <a:latin typeface="Arial" panose="020B0604020202020204" pitchFamily="34" charset="0"/>
              <a:ea typeface="MS PGothic" panose="020B0600070205080204" pitchFamily="34" charset="-128"/>
              <a:cs typeface="Arial" charset="0"/>
            </a:endParaRPr>
          </a:p>
        </p:txBody>
      </p:sp>
      <p:sp>
        <p:nvSpPr>
          <p:cNvPr id="18" name="Text Box 16"/>
          <p:cNvSpPr txBox="1">
            <a:spLocks noChangeArrowheads="1"/>
          </p:cNvSpPr>
          <p:nvPr/>
        </p:nvSpPr>
        <p:spPr bwMode="auto">
          <a:xfrm>
            <a:off x="3482662" y="4945335"/>
            <a:ext cx="1028700" cy="228600"/>
          </a:xfrm>
          <a:prstGeom prst="rect">
            <a:avLst/>
          </a:prstGeom>
          <a:solidFill>
            <a:srgbClr val="FFFF99"/>
          </a:solidFill>
          <a:ln w="9525">
            <a:solidFill>
              <a:srgbClr val="000000"/>
            </a:solidFill>
            <a:miter lim="800000"/>
            <a:headEnd/>
            <a:tailEnd/>
          </a:ln>
        </p:spPr>
        <p:txBody>
          <a:bodyPr/>
          <a:lstStyle/>
          <a:p>
            <a:pPr defTabSz="914400">
              <a:spcAft>
                <a:spcPts val="1000"/>
              </a:spcAft>
              <a:defRPr/>
            </a:pPr>
            <a:r>
              <a:rPr lang="es-ES" sz="1200" b="1" dirty="0">
                <a:solidFill>
                  <a:srgbClr val="000000"/>
                </a:solidFill>
                <a:latin typeface="Calibri" pitchFamily="34" charset="0"/>
                <a:ea typeface="MS PGothic" panose="020B0600070205080204" pitchFamily="34" charset="-128"/>
                <a:cs typeface="Arial" charset="0"/>
              </a:rPr>
              <a:t>ACONTECER</a:t>
            </a:r>
            <a:endParaRPr lang="es-ES" sz="1200" dirty="0">
              <a:solidFill>
                <a:srgbClr val="000000"/>
              </a:solidFill>
              <a:latin typeface="Arial" panose="020B0604020202020204" pitchFamily="34" charset="0"/>
              <a:ea typeface="MS PGothic" panose="020B0600070205080204" pitchFamily="34" charset="-128"/>
              <a:cs typeface="Arial" charset="0"/>
            </a:endParaRPr>
          </a:p>
        </p:txBody>
      </p:sp>
      <p:sp>
        <p:nvSpPr>
          <p:cNvPr id="19" name="Text Box 17"/>
          <p:cNvSpPr txBox="1">
            <a:spLocks noChangeArrowheads="1"/>
          </p:cNvSpPr>
          <p:nvPr/>
        </p:nvSpPr>
        <p:spPr bwMode="auto">
          <a:xfrm>
            <a:off x="5100833" y="4972609"/>
            <a:ext cx="914400" cy="228600"/>
          </a:xfrm>
          <a:prstGeom prst="rect">
            <a:avLst/>
          </a:prstGeom>
          <a:solidFill>
            <a:srgbClr val="FFFF99"/>
          </a:solidFill>
          <a:ln w="9525">
            <a:solidFill>
              <a:srgbClr val="000000"/>
            </a:solidFill>
            <a:miter lim="800000"/>
            <a:headEnd/>
            <a:tailEnd/>
          </a:ln>
        </p:spPr>
        <p:txBody>
          <a:bodyPr/>
          <a:lstStyle/>
          <a:p>
            <a:pPr algn="ctr" defTabSz="914400">
              <a:spcAft>
                <a:spcPts val="1000"/>
              </a:spcAft>
              <a:defRPr/>
            </a:pPr>
            <a:r>
              <a:rPr lang="es-ES" sz="1200" b="1" dirty="0">
                <a:solidFill>
                  <a:srgbClr val="000000"/>
                </a:solidFill>
                <a:latin typeface="Calibri" pitchFamily="34" charset="0"/>
                <a:ea typeface="MS PGothic" panose="020B0600070205080204" pitchFamily="34" charset="-128"/>
                <a:cs typeface="Arial" charset="0"/>
              </a:rPr>
              <a:t>TIEMPO</a:t>
            </a:r>
            <a:endParaRPr lang="es-ES" sz="1200" dirty="0">
              <a:solidFill>
                <a:srgbClr val="000000"/>
              </a:solidFill>
              <a:latin typeface="Arial" panose="020B0604020202020204" pitchFamily="34" charset="0"/>
              <a:ea typeface="MS PGothic" panose="020B0600070205080204" pitchFamily="34" charset="-128"/>
              <a:cs typeface="Arial" charset="0"/>
            </a:endParaRPr>
          </a:p>
        </p:txBody>
      </p:sp>
      <p:sp>
        <p:nvSpPr>
          <p:cNvPr id="20" name="Text Box 18"/>
          <p:cNvSpPr txBox="1">
            <a:spLocks noChangeArrowheads="1"/>
          </p:cNvSpPr>
          <p:nvPr/>
        </p:nvSpPr>
        <p:spPr bwMode="auto">
          <a:xfrm>
            <a:off x="6544775" y="4323318"/>
            <a:ext cx="914400" cy="228600"/>
          </a:xfrm>
          <a:prstGeom prst="rect">
            <a:avLst/>
          </a:prstGeom>
          <a:solidFill>
            <a:srgbClr val="FFFF99"/>
          </a:solidFill>
          <a:ln w="9525">
            <a:solidFill>
              <a:srgbClr val="000000"/>
            </a:solidFill>
            <a:miter lim="800000"/>
            <a:headEnd/>
            <a:tailEnd/>
          </a:ln>
        </p:spPr>
        <p:txBody>
          <a:bodyPr/>
          <a:lstStyle/>
          <a:p>
            <a:pPr algn="ctr" defTabSz="914400">
              <a:spcAft>
                <a:spcPts val="1000"/>
              </a:spcAft>
              <a:defRPr/>
            </a:pPr>
            <a:r>
              <a:rPr lang="es-ES" sz="1200" b="1" dirty="0">
                <a:solidFill>
                  <a:srgbClr val="000000"/>
                </a:solidFill>
                <a:latin typeface="Calibri" pitchFamily="34" charset="0"/>
                <a:ea typeface="MS PGothic" panose="020B0600070205080204" pitchFamily="34" charset="-128"/>
                <a:cs typeface="Arial" charset="0"/>
              </a:rPr>
              <a:t>ESPACIO</a:t>
            </a:r>
            <a:endParaRPr lang="es-ES" sz="1200" dirty="0">
              <a:solidFill>
                <a:srgbClr val="000000"/>
              </a:solidFill>
              <a:latin typeface="Arial" panose="020B0604020202020204" pitchFamily="34" charset="0"/>
              <a:ea typeface="MS PGothic" panose="020B0600070205080204" pitchFamily="34" charset="-128"/>
              <a:cs typeface="Arial" charset="0"/>
            </a:endParaRPr>
          </a:p>
        </p:txBody>
      </p:sp>
      <p:sp>
        <p:nvSpPr>
          <p:cNvPr id="21" name="Text Box 19"/>
          <p:cNvSpPr txBox="1">
            <a:spLocks noChangeArrowheads="1"/>
          </p:cNvSpPr>
          <p:nvPr/>
        </p:nvSpPr>
        <p:spPr bwMode="auto">
          <a:xfrm>
            <a:off x="499399" y="4745062"/>
            <a:ext cx="1024365" cy="228600"/>
          </a:xfrm>
          <a:prstGeom prst="rect">
            <a:avLst/>
          </a:prstGeom>
          <a:solidFill>
            <a:srgbClr val="C0C0C0"/>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200" b="1"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Principales</a:t>
            </a:r>
            <a:endParaRPr kumimoji="0" lang="es-ES" altLang="es-419" sz="1200" b="1" i="0" u="none" strike="noStrike" kern="0" cap="none" spc="0" normalizeH="0" baseline="0" noProof="0" dirty="0" smtClean="0">
              <a:ln>
                <a:noFill/>
              </a:ln>
              <a:solidFill>
                <a:srgbClr val="000000"/>
              </a:solidFill>
              <a:effectLst/>
              <a:uLnTx/>
              <a:uFillTx/>
              <a:ea typeface="MS PGothic" panose="020B0600070205080204" pitchFamily="34" charset="-128"/>
              <a:cs typeface="+mn-cs"/>
            </a:endParaRPr>
          </a:p>
        </p:txBody>
      </p:sp>
      <p:sp>
        <p:nvSpPr>
          <p:cNvPr id="22" name="Text Box 20"/>
          <p:cNvSpPr txBox="1">
            <a:spLocks noChangeArrowheads="1"/>
          </p:cNvSpPr>
          <p:nvPr/>
        </p:nvSpPr>
        <p:spPr bwMode="auto">
          <a:xfrm>
            <a:off x="1931320" y="4736343"/>
            <a:ext cx="1036386" cy="237319"/>
          </a:xfrm>
          <a:prstGeom prst="rect">
            <a:avLst/>
          </a:prstGeom>
          <a:solidFill>
            <a:srgbClr val="C0C0C0"/>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200" b="1"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Secundarios</a:t>
            </a:r>
            <a:endParaRPr kumimoji="0" lang="es-ES" altLang="es-419" sz="1200" b="1" i="0" u="none" strike="noStrike" kern="0" cap="none" spc="0" normalizeH="0" baseline="0" noProof="0" dirty="0" smtClean="0">
              <a:ln>
                <a:noFill/>
              </a:ln>
              <a:solidFill>
                <a:srgbClr val="000000"/>
              </a:solidFill>
              <a:effectLst/>
              <a:uLnTx/>
              <a:uFillTx/>
              <a:ea typeface="MS PGothic" panose="020B0600070205080204" pitchFamily="34" charset="-128"/>
              <a:cs typeface="+mn-cs"/>
            </a:endParaRPr>
          </a:p>
        </p:txBody>
      </p:sp>
      <p:sp>
        <p:nvSpPr>
          <p:cNvPr id="23" name="Text Box 21"/>
          <p:cNvSpPr txBox="1">
            <a:spLocks noChangeArrowheads="1"/>
          </p:cNvSpPr>
          <p:nvPr/>
        </p:nvSpPr>
        <p:spPr bwMode="auto">
          <a:xfrm>
            <a:off x="499399" y="5163105"/>
            <a:ext cx="1024365" cy="377825"/>
          </a:xfrm>
          <a:prstGeom prst="rect">
            <a:avLst/>
          </a:prstGeom>
          <a:solidFill>
            <a:srgbClr val="C0C0C0"/>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200" b="1"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Redondos o en relieve</a:t>
            </a:r>
            <a:endParaRPr kumimoji="0" lang="es-ES" altLang="es-419" sz="1200" b="1" i="0" u="none" strike="noStrike" kern="0" cap="none" spc="0" normalizeH="0" baseline="0" noProof="0" dirty="0" smtClean="0">
              <a:ln>
                <a:noFill/>
              </a:ln>
              <a:solidFill>
                <a:srgbClr val="000000"/>
              </a:solidFill>
              <a:effectLst/>
              <a:uLnTx/>
              <a:uFillTx/>
              <a:ea typeface="MS PGothic" panose="020B0600070205080204" pitchFamily="34" charset="-128"/>
              <a:cs typeface="+mn-cs"/>
            </a:endParaRPr>
          </a:p>
        </p:txBody>
      </p:sp>
      <p:sp>
        <p:nvSpPr>
          <p:cNvPr id="24" name="Text Box 22"/>
          <p:cNvSpPr txBox="1">
            <a:spLocks noChangeArrowheads="1"/>
          </p:cNvSpPr>
          <p:nvPr/>
        </p:nvSpPr>
        <p:spPr bwMode="auto">
          <a:xfrm>
            <a:off x="1931320" y="5185610"/>
            <a:ext cx="1036385" cy="355319"/>
          </a:xfrm>
          <a:prstGeom prst="rect">
            <a:avLst/>
          </a:prstGeom>
          <a:solidFill>
            <a:srgbClr val="C0C0C0"/>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200" b="1"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Planos</a:t>
            </a:r>
            <a:endParaRPr kumimoji="0" lang="es-ES" altLang="es-419" sz="1200" b="1" i="0" u="none" strike="noStrike" kern="0" cap="none" spc="0" normalizeH="0" baseline="0" noProof="0" dirty="0" smtClean="0">
              <a:ln>
                <a:noFill/>
              </a:ln>
              <a:solidFill>
                <a:srgbClr val="000000"/>
              </a:solidFill>
              <a:effectLst/>
              <a:uLnTx/>
              <a:uFillTx/>
              <a:ea typeface="MS PGothic" panose="020B0600070205080204" pitchFamily="34" charset="-128"/>
              <a:cs typeface="+mn-cs"/>
            </a:endParaRPr>
          </a:p>
        </p:txBody>
      </p:sp>
      <p:sp>
        <p:nvSpPr>
          <p:cNvPr id="25" name="Text Box 23"/>
          <p:cNvSpPr txBox="1">
            <a:spLocks noChangeArrowheads="1"/>
          </p:cNvSpPr>
          <p:nvPr/>
        </p:nvSpPr>
        <p:spPr bwMode="auto">
          <a:xfrm>
            <a:off x="7763975" y="4437618"/>
            <a:ext cx="1025525" cy="1222375"/>
          </a:xfrm>
          <a:prstGeom prst="rect">
            <a:avLst/>
          </a:prstGeom>
          <a:solidFill>
            <a:srgbClr val="C0C0C0"/>
          </a:solidFill>
          <a:ln w="9525">
            <a:solidFill>
              <a:srgbClr val="000000"/>
            </a:solidFill>
            <a:miter lim="800000"/>
            <a:headEnd/>
            <a:tailEnd/>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000" b="1" i="0"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mn-cs"/>
              </a:rPr>
              <a:t>-</a:t>
            </a:r>
            <a:r>
              <a:rPr kumimoji="0" lang="es-ES" altLang="es-419" sz="1000" b="1"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 </a:t>
            </a:r>
            <a:r>
              <a:rPr kumimoji="0" lang="es-ES" altLang="es-419" sz="1200" b="1"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Abierto</a:t>
            </a:r>
          </a:p>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200" b="1"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 Cerrado</a:t>
            </a:r>
          </a:p>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200" b="1"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 Cultural</a:t>
            </a:r>
          </a:p>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200" b="1"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 Natural</a:t>
            </a:r>
            <a:endParaRPr kumimoji="0" lang="es-ES" altLang="es-419" sz="1200" b="1" i="0" u="none" strike="noStrike" kern="0" cap="none" spc="0" normalizeH="0" baseline="0" noProof="0" dirty="0" smtClean="0">
              <a:ln>
                <a:noFill/>
              </a:ln>
              <a:solidFill>
                <a:srgbClr val="000000"/>
              </a:solidFill>
              <a:effectLst/>
              <a:uLnTx/>
              <a:uFillTx/>
              <a:ea typeface="MS PGothic" panose="020B0600070205080204" pitchFamily="34" charset="-128"/>
              <a:cs typeface="+mn-cs"/>
            </a:endParaRPr>
          </a:p>
        </p:txBody>
      </p:sp>
      <p:sp>
        <p:nvSpPr>
          <p:cNvPr id="26" name="Text Box 24"/>
          <p:cNvSpPr txBox="1">
            <a:spLocks noChangeArrowheads="1"/>
          </p:cNvSpPr>
          <p:nvPr/>
        </p:nvSpPr>
        <p:spPr bwMode="auto">
          <a:xfrm>
            <a:off x="1379023" y="1580788"/>
            <a:ext cx="668657" cy="225821"/>
          </a:xfrm>
          <a:prstGeom prst="rect">
            <a:avLst/>
          </a:prstGeom>
          <a:solidFill>
            <a:schemeClr val="bg1"/>
          </a:solidFill>
          <a:ln>
            <a:noFill/>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000" b="0"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Es un</a:t>
            </a:r>
            <a:endParaRPr kumimoji="0" lang="es-ES" altLang="es-419" sz="1000" b="0" i="0" u="none" strike="noStrike" kern="0" cap="none" spc="0" normalizeH="0" baseline="0" noProof="0" dirty="0" smtClean="0">
              <a:ln>
                <a:noFill/>
              </a:ln>
              <a:solidFill>
                <a:srgbClr val="000000"/>
              </a:solidFill>
              <a:effectLst/>
              <a:uLnTx/>
              <a:uFillTx/>
              <a:ea typeface="MS PGothic" panose="020B0600070205080204" pitchFamily="34" charset="-128"/>
              <a:cs typeface="+mn-cs"/>
            </a:endParaRPr>
          </a:p>
        </p:txBody>
      </p:sp>
      <p:sp>
        <p:nvSpPr>
          <p:cNvPr id="27" name="Text Box 25"/>
          <p:cNvSpPr txBox="1">
            <a:spLocks noChangeArrowheads="1"/>
          </p:cNvSpPr>
          <p:nvPr/>
        </p:nvSpPr>
        <p:spPr bwMode="auto">
          <a:xfrm>
            <a:off x="1301184" y="2528403"/>
            <a:ext cx="796996" cy="214686"/>
          </a:xfrm>
          <a:prstGeom prst="rect">
            <a:avLst/>
          </a:prstGeom>
          <a:solidFill>
            <a:schemeClr val="bg1"/>
          </a:solidFill>
          <a:ln>
            <a:noFill/>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000" b="0"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de</a:t>
            </a:r>
            <a:r>
              <a:rPr kumimoji="0" lang="es-ES" altLang="es-419" sz="900" b="0"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 </a:t>
            </a:r>
            <a:r>
              <a:rPr kumimoji="0" lang="es-ES" altLang="es-419" sz="1000" b="0"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carácter</a:t>
            </a:r>
            <a:r>
              <a:rPr kumimoji="0" lang="es-ES" altLang="es-419" sz="900" b="0"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 </a:t>
            </a:r>
            <a:endParaRPr kumimoji="0" lang="es-ES" altLang="es-419" sz="18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8" name="Text Box 26"/>
          <p:cNvSpPr txBox="1">
            <a:spLocks noChangeArrowheads="1"/>
          </p:cNvSpPr>
          <p:nvPr/>
        </p:nvSpPr>
        <p:spPr bwMode="auto">
          <a:xfrm>
            <a:off x="1301184" y="3331329"/>
            <a:ext cx="791134" cy="190344"/>
          </a:xfrm>
          <a:prstGeom prst="rect">
            <a:avLst/>
          </a:prstGeom>
          <a:solidFill>
            <a:schemeClr val="bg1"/>
          </a:solidFill>
          <a:ln>
            <a:noFill/>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000" b="0"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escrito en</a:t>
            </a:r>
            <a:endParaRPr kumimoji="0" lang="es-ES" altLang="es-419" sz="1000" b="0" i="0" u="none" strike="noStrike" kern="0" cap="none" spc="0" normalizeH="0" baseline="0" noProof="0" dirty="0" smtClean="0">
              <a:ln>
                <a:noFill/>
              </a:ln>
              <a:solidFill>
                <a:srgbClr val="000000"/>
              </a:solidFill>
              <a:effectLst/>
              <a:uLnTx/>
              <a:uFillTx/>
              <a:ea typeface="MS PGothic" panose="020B0600070205080204" pitchFamily="34" charset="-128"/>
              <a:cs typeface="+mn-cs"/>
            </a:endParaRPr>
          </a:p>
        </p:txBody>
      </p:sp>
      <p:sp>
        <p:nvSpPr>
          <p:cNvPr id="29" name="Text Box 27"/>
          <p:cNvSpPr txBox="1">
            <a:spLocks noChangeArrowheads="1"/>
          </p:cNvSpPr>
          <p:nvPr/>
        </p:nvSpPr>
        <p:spPr bwMode="auto">
          <a:xfrm>
            <a:off x="6986860" y="1429306"/>
            <a:ext cx="1362634" cy="356987"/>
          </a:xfrm>
          <a:prstGeom prst="rect">
            <a:avLst/>
          </a:prstGeom>
          <a:solidFill>
            <a:schemeClr val="bg1"/>
          </a:solidFill>
          <a:ln>
            <a:noFill/>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000" b="0"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se presenta mediante perspectivas que son</a:t>
            </a:r>
            <a:endParaRPr kumimoji="0" lang="es-ES" altLang="es-419" sz="1000" b="0" i="0" u="none" strike="noStrike" kern="0" cap="none" spc="0" normalizeH="0" baseline="0" noProof="0" dirty="0" smtClean="0">
              <a:ln>
                <a:noFill/>
              </a:ln>
              <a:solidFill>
                <a:srgbClr val="000000"/>
              </a:solidFill>
              <a:effectLst/>
              <a:uLnTx/>
              <a:uFillTx/>
              <a:ea typeface="MS PGothic" panose="020B0600070205080204" pitchFamily="34" charset="-128"/>
              <a:cs typeface="+mn-cs"/>
            </a:endParaRPr>
          </a:p>
        </p:txBody>
      </p:sp>
      <p:sp>
        <p:nvSpPr>
          <p:cNvPr id="52" name="Text Box 25"/>
          <p:cNvSpPr txBox="1">
            <a:spLocks noChangeArrowheads="1"/>
          </p:cNvSpPr>
          <p:nvPr/>
        </p:nvSpPr>
        <p:spPr bwMode="auto">
          <a:xfrm>
            <a:off x="4166372" y="2591310"/>
            <a:ext cx="1308755" cy="215613"/>
          </a:xfrm>
          <a:prstGeom prst="rect">
            <a:avLst/>
          </a:prstGeom>
          <a:solidFill>
            <a:schemeClr val="bg1"/>
          </a:solidFill>
          <a:ln>
            <a:noFill/>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000" b="0"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es presentado por un </a:t>
            </a:r>
            <a:endParaRPr kumimoji="0" lang="es-ES" altLang="es-419" sz="1000" b="0" i="0" u="none" strike="noStrike" kern="0" cap="none" spc="0" normalizeH="0" baseline="0" noProof="0" dirty="0" smtClean="0">
              <a:ln>
                <a:noFill/>
              </a:ln>
              <a:solidFill>
                <a:srgbClr val="000000"/>
              </a:solidFill>
              <a:effectLst/>
              <a:uLnTx/>
              <a:uFillTx/>
              <a:ea typeface="MS PGothic" panose="020B0600070205080204" pitchFamily="34" charset="-128"/>
              <a:cs typeface="+mn-cs"/>
            </a:endParaRPr>
          </a:p>
        </p:txBody>
      </p:sp>
      <p:sp>
        <p:nvSpPr>
          <p:cNvPr id="57" name="Text Box 25"/>
          <p:cNvSpPr txBox="1">
            <a:spLocks noChangeArrowheads="1"/>
          </p:cNvSpPr>
          <p:nvPr/>
        </p:nvSpPr>
        <p:spPr bwMode="auto">
          <a:xfrm>
            <a:off x="4166372" y="3543934"/>
            <a:ext cx="1371600" cy="366031"/>
          </a:xfrm>
          <a:prstGeom prst="rect">
            <a:avLst/>
          </a:prstGeom>
          <a:solidFill>
            <a:schemeClr val="bg1"/>
          </a:solidFill>
          <a:ln>
            <a:noFill/>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000" b="0"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que se comprueban en la narración mediante</a:t>
            </a:r>
            <a:endParaRPr kumimoji="0" lang="es-ES" altLang="es-419" sz="1000" b="0" i="0" u="none" strike="noStrike" kern="0" cap="none" spc="0" normalizeH="0" baseline="0" noProof="0" dirty="0" smtClean="0">
              <a:ln>
                <a:noFill/>
              </a:ln>
              <a:solidFill>
                <a:srgbClr val="000000"/>
              </a:solidFill>
              <a:effectLst/>
              <a:uLnTx/>
              <a:uFillTx/>
              <a:ea typeface="MS PGothic" panose="020B0600070205080204" pitchFamily="34" charset="-128"/>
              <a:cs typeface="+mn-cs"/>
            </a:endParaRPr>
          </a:p>
        </p:txBody>
      </p:sp>
      <p:sp>
        <p:nvSpPr>
          <p:cNvPr id="58" name="Text Box 25"/>
          <p:cNvSpPr txBox="1">
            <a:spLocks noChangeArrowheads="1"/>
          </p:cNvSpPr>
          <p:nvPr/>
        </p:nvSpPr>
        <p:spPr bwMode="auto">
          <a:xfrm>
            <a:off x="6390788" y="2721060"/>
            <a:ext cx="914399" cy="23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000" b="0"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clasificados en</a:t>
            </a:r>
            <a:endParaRPr kumimoji="0" lang="es-ES" altLang="es-419" sz="1000" b="0" i="0" u="none" strike="noStrike" kern="0" cap="none" spc="0" normalizeH="0" baseline="0" noProof="0" dirty="0" smtClean="0">
              <a:ln>
                <a:noFill/>
              </a:ln>
              <a:solidFill>
                <a:srgbClr val="000000"/>
              </a:solidFill>
              <a:effectLst/>
              <a:uLnTx/>
              <a:uFillTx/>
              <a:ea typeface="MS PGothic" panose="020B0600070205080204" pitchFamily="34" charset="-128"/>
              <a:cs typeface="+mn-cs"/>
            </a:endParaRPr>
          </a:p>
        </p:txBody>
      </p:sp>
      <p:sp>
        <p:nvSpPr>
          <p:cNvPr id="62" name="Text Box 24"/>
          <p:cNvSpPr txBox="1">
            <a:spLocks noChangeArrowheads="1"/>
          </p:cNvSpPr>
          <p:nvPr/>
        </p:nvSpPr>
        <p:spPr bwMode="auto">
          <a:xfrm>
            <a:off x="3984785" y="1585464"/>
            <a:ext cx="1645243" cy="268077"/>
          </a:xfrm>
          <a:prstGeom prst="rect">
            <a:avLst/>
          </a:prstGeom>
          <a:solidFill>
            <a:schemeClr val="bg1"/>
          </a:solidFill>
          <a:ln>
            <a:noFill/>
          </a:ln>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000" b="0"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se configura a través de un</a:t>
            </a:r>
            <a:endParaRPr kumimoji="0" lang="es-ES" altLang="es-419" sz="1000" b="0" i="0" u="none" strike="noStrike" kern="0" cap="none" spc="0" normalizeH="0" baseline="0" noProof="0" dirty="0" smtClean="0">
              <a:ln>
                <a:noFill/>
              </a:ln>
              <a:solidFill>
                <a:srgbClr val="000000"/>
              </a:solidFill>
              <a:effectLst/>
              <a:uLnTx/>
              <a:uFillTx/>
              <a:ea typeface="MS PGothic" panose="020B0600070205080204" pitchFamily="34" charset="-128"/>
              <a:cs typeface="+mn-cs"/>
            </a:endParaRPr>
          </a:p>
        </p:txBody>
      </p:sp>
      <p:sp>
        <p:nvSpPr>
          <p:cNvPr id="63" name="Text Box 25"/>
          <p:cNvSpPr txBox="1">
            <a:spLocks noChangeArrowheads="1"/>
          </p:cNvSpPr>
          <p:nvPr/>
        </p:nvSpPr>
        <p:spPr bwMode="auto">
          <a:xfrm>
            <a:off x="6569264" y="4743989"/>
            <a:ext cx="524445" cy="25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s-ES" altLang="es-419" sz="1000" b="0" i="0" u="none" strike="noStrike" kern="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n-cs"/>
              </a:rPr>
              <a:t>tipos</a:t>
            </a:r>
            <a:endParaRPr kumimoji="0" lang="es-ES" altLang="es-419" sz="1000" b="0" i="0" u="none" strike="noStrike" kern="0" cap="none" spc="0" normalizeH="0" baseline="0" noProof="0" dirty="0" smtClean="0">
              <a:ln>
                <a:noFill/>
              </a:ln>
              <a:solidFill>
                <a:srgbClr val="000000"/>
              </a:solidFill>
              <a:effectLst/>
              <a:uLnTx/>
              <a:uFillTx/>
              <a:ea typeface="MS PGothic" panose="020B0600070205080204" pitchFamily="34" charset="-128"/>
              <a:cs typeface="+mn-cs"/>
            </a:endParaRPr>
          </a:p>
        </p:txBody>
      </p:sp>
      <p:cxnSp>
        <p:nvCxnSpPr>
          <p:cNvPr id="76" name="Conector recto 75"/>
          <p:cNvCxnSpPr/>
          <p:nvPr/>
        </p:nvCxnSpPr>
        <p:spPr>
          <a:xfrm>
            <a:off x="7641750" y="2767768"/>
            <a:ext cx="0" cy="89923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96" name="Conector recto 95"/>
          <p:cNvCxnSpPr>
            <a:endCxn id="29" idx="0"/>
          </p:cNvCxnSpPr>
          <p:nvPr/>
        </p:nvCxnSpPr>
        <p:spPr>
          <a:xfrm>
            <a:off x="1698236" y="1429306"/>
            <a:ext cx="5969941" cy="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108" name="Conector recto 107"/>
          <p:cNvCxnSpPr/>
          <p:nvPr/>
        </p:nvCxnSpPr>
        <p:spPr>
          <a:xfrm>
            <a:off x="1052199" y="4644189"/>
            <a:ext cx="1414287" cy="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115" name="Conector recto 114"/>
          <p:cNvCxnSpPr>
            <a:stCxn id="17" idx="2"/>
          </p:cNvCxnSpPr>
          <p:nvPr/>
        </p:nvCxnSpPr>
        <p:spPr>
          <a:xfrm>
            <a:off x="1762335" y="4513818"/>
            <a:ext cx="8120" cy="13037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121" name="Conector recto 120"/>
          <p:cNvCxnSpPr>
            <a:stCxn id="12" idx="2"/>
            <a:endCxn id="18" idx="0"/>
          </p:cNvCxnSpPr>
          <p:nvPr/>
        </p:nvCxnSpPr>
        <p:spPr>
          <a:xfrm flipH="1">
            <a:off x="3997012" y="4544845"/>
            <a:ext cx="760921" cy="40049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124" name="Conector recto 123"/>
          <p:cNvCxnSpPr>
            <a:stCxn id="12" idx="2"/>
            <a:endCxn id="19" idx="0"/>
          </p:cNvCxnSpPr>
          <p:nvPr/>
        </p:nvCxnSpPr>
        <p:spPr>
          <a:xfrm>
            <a:off x="4757933" y="4544845"/>
            <a:ext cx="800100" cy="427764"/>
          </a:xfrm>
          <a:prstGeom prst="line">
            <a:avLst/>
          </a:prstGeom>
          <a:ln w="3175"/>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393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ángulo 51"/>
          <p:cNvSpPr/>
          <p:nvPr/>
        </p:nvSpPr>
        <p:spPr>
          <a:xfrm>
            <a:off x="132347" y="4529244"/>
            <a:ext cx="8746958" cy="153467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51" name="Rectángulo 50"/>
          <p:cNvSpPr/>
          <p:nvPr/>
        </p:nvSpPr>
        <p:spPr>
          <a:xfrm>
            <a:off x="132347" y="2332055"/>
            <a:ext cx="8746958" cy="1406177"/>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3" name="Text Box 4" descr="Mármol verde"/>
          <p:cNvSpPr txBox="1">
            <a:spLocks noChangeArrowheads="1"/>
          </p:cNvSpPr>
          <p:nvPr/>
        </p:nvSpPr>
        <p:spPr bwMode="auto">
          <a:xfrm>
            <a:off x="3345191" y="591178"/>
            <a:ext cx="2082030"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20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Narrador</a:t>
            </a:r>
            <a:endParaRPr kumimoji="0" lang="es-ES_tradnl" altLang="es-419" sz="20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4" name="Text Box 4" descr="Mármol verde"/>
          <p:cNvSpPr txBox="1">
            <a:spLocks noChangeArrowheads="1"/>
          </p:cNvSpPr>
          <p:nvPr/>
        </p:nvSpPr>
        <p:spPr bwMode="auto">
          <a:xfrm>
            <a:off x="256236" y="1427829"/>
            <a:ext cx="1419706"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Según persona gramatical</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5" name="Text Box 4" descr="Mármol verde"/>
          <p:cNvSpPr txBox="1">
            <a:spLocks noChangeArrowheads="1"/>
          </p:cNvSpPr>
          <p:nvPr/>
        </p:nvSpPr>
        <p:spPr bwMode="auto">
          <a:xfrm>
            <a:off x="1947489" y="1427829"/>
            <a:ext cx="1377038"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Según posición en la historia</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6" name="Text Box 4" descr="Mármol verde"/>
          <p:cNvSpPr txBox="1">
            <a:spLocks noChangeArrowheads="1"/>
          </p:cNvSpPr>
          <p:nvPr/>
        </p:nvSpPr>
        <p:spPr bwMode="auto">
          <a:xfrm>
            <a:off x="3665750" y="1422205"/>
            <a:ext cx="1408975"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Según grado de participación</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7" name="Text Box 4" descr="Mármol verde"/>
          <p:cNvSpPr txBox="1">
            <a:spLocks noChangeArrowheads="1"/>
          </p:cNvSpPr>
          <p:nvPr/>
        </p:nvSpPr>
        <p:spPr bwMode="auto">
          <a:xfrm>
            <a:off x="5483705" y="1427829"/>
            <a:ext cx="1377038"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Según grado de conocimiento</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8" name="Text Box 4" descr="Mármol verde"/>
          <p:cNvSpPr txBox="1">
            <a:spLocks noChangeArrowheads="1"/>
          </p:cNvSpPr>
          <p:nvPr/>
        </p:nvSpPr>
        <p:spPr bwMode="auto">
          <a:xfrm>
            <a:off x="7344316" y="1422206"/>
            <a:ext cx="1377038"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Según focalización</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23" name="Text Box 4" descr="Mármol verde"/>
          <p:cNvSpPr txBox="1">
            <a:spLocks noChangeArrowheads="1"/>
          </p:cNvSpPr>
          <p:nvPr/>
        </p:nvSpPr>
        <p:spPr bwMode="auto">
          <a:xfrm>
            <a:off x="251483" y="5009847"/>
            <a:ext cx="1377038" cy="461665"/>
          </a:xfrm>
          <a:prstGeom prst="rect">
            <a:avLst/>
          </a:prstGeom>
          <a:solidFill>
            <a:srgbClr val="FFC00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Tercera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persona    </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24" name="Text Box 4" descr="Mármol verde"/>
          <p:cNvSpPr txBox="1">
            <a:spLocks noChangeArrowheads="1"/>
          </p:cNvSpPr>
          <p:nvPr/>
        </p:nvSpPr>
        <p:spPr bwMode="auto">
          <a:xfrm>
            <a:off x="251483" y="3883510"/>
            <a:ext cx="1377038" cy="461665"/>
          </a:xfrm>
          <a:prstGeom prst="rect">
            <a:avLst/>
          </a:prstGeom>
          <a:solidFill>
            <a:srgbClr val="FFC00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Segunda persona</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25" name="Text Box 4" descr="Mármol verde"/>
          <p:cNvSpPr txBox="1">
            <a:spLocks noChangeArrowheads="1"/>
          </p:cNvSpPr>
          <p:nvPr/>
        </p:nvSpPr>
        <p:spPr bwMode="auto">
          <a:xfrm>
            <a:off x="251483" y="2757173"/>
            <a:ext cx="1377038" cy="461665"/>
          </a:xfrm>
          <a:prstGeom prst="rect">
            <a:avLst/>
          </a:prstGeom>
          <a:solidFill>
            <a:srgbClr val="FFC000"/>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Primera persona</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26" name="Text Box 4" descr="Mármol verde"/>
          <p:cNvSpPr txBox="1">
            <a:spLocks noChangeArrowheads="1"/>
          </p:cNvSpPr>
          <p:nvPr/>
        </p:nvSpPr>
        <p:spPr bwMode="auto">
          <a:xfrm>
            <a:off x="1947489" y="4948289"/>
            <a:ext cx="1377038" cy="584775"/>
          </a:xfrm>
          <a:prstGeom prst="rect">
            <a:avLst/>
          </a:prstGeom>
          <a:solidFill>
            <a:srgbClr val="92D05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s-419" altLang="es-419" sz="1200" b="1" u="none" kern="0" dirty="0" smtClean="0"/>
              <a:t>Heterodiegético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000"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(Fuera de la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000"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historia)</a:t>
            </a:r>
            <a:endParaRPr kumimoji="0" lang="es-ES_tradnl" altLang="es-419" sz="1000"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27" name="Text Box 4" descr="Mármol verde"/>
          <p:cNvSpPr txBox="1">
            <a:spLocks noChangeArrowheads="1"/>
          </p:cNvSpPr>
          <p:nvPr/>
        </p:nvSpPr>
        <p:spPr bwMode="auto">
          <a:xfrm>
            <a:off x="1947489" y="2695617"/>
            <a:ext cx="1377038" cy="584775"/>
          </a:xfrm>
          <a:prstGeom prst="rect">
            <a:avLst/>
          </a:prstGeom>
          <a:solidFill>
            <a:srgbClr val="92D05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Homodiegético</a:t>
            </a:r>
          </a:p>
          <a:p>
            <a:pPr marL="0" marR="0" lvl="0" indent="0" algn="ctr" defTabSz="914400" eaLnBrk="1" fontAlgn="auto" latinLnBrk="0" hangingPunct="1">
              <a:lnSpc>
                <a:spcPct val="100000"/>
              </a:lnSpc>
              <a:spcBef>
                <a:spcPts val="0"/>
              </a:spcBef>
              <a:spcAft>
                <a:spcPts val="0"/>
              </a:spcAft>
              <a:buClrTx/>
              <a:buSzTx/>
              <a:buFontTx/>
              <a:buNone/>
              <a:tabLst/>
              <a:defRPr/>
            </a:pPr>
            <a:r>
              <a:rPr lang="es-419" altLang="es-419" sz="1000" u="none" kern="0" dirty="0" smtClean="0"/>
              <a:t>(Dentro de la historia)</a:t>
            </a:r>
            <a:endParaRPr kumimoji="0" lang="es-ES_tradnl" altLang="es-419" sz="1000" i="0" u="none" strike="noStrike" kern="0" cap="none" spc="0" normalizeH="0" baseline="0" noProof="0" dirty="0" smtClean="0">
              <a:ln>
                <a:noFill/>
              </a:ln>
              <a:effectLst/>
              <a:uLnTx/>
              <a:uFillTx/>
            </a:endParaRPr>
          </a:p>
        </p:txBody>
      </p:sp>
      <p:sp>
        <p:nvSpPr>
          <p:cNvPr id="28" name="Text Box 4" descr="Mármol verde"/>
          <p:cNvSpPr txBox="1">
            <a:spLocks noChangeArrowheads="1"/>
          </p:cNvSpPr>
          <p:nvPr/>
        </p:nvSpPr>
        <p:spPr bwMode="auto">
          <a:xfrm>
            <a:off x="3697687" y="3296191"/>
            <a:ext cx="1377038" cy="276999"/>
          </a:xfrm>
          <a:prstGeom prst="rect">
            <a:avLst/>
          </a:prstGeom>
          <a:solidFill>
            <a:srgbClr val="00B0F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Testigo</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29" name="Text Box 4" descr="Mármol verde"/>
          <p:cNvSpPr txBox="1">
            <a:spLocks noChangeArrowheads="1"/>
          </p:cNvSpPr>
          <p:nvPr/>
        </p:nvSpPr>
        <p:spPr bwMode="auto">
          <a:xfrm>
            <a:off x="3697687" y="2821626"/>
            <a:ext cx="1377038" cy="276999"/>
          </a:xfrm>
          <a:prstGeom prst="rect">
            <a:avLst/>
          </a:prstGeom>
          <a:solidFill>
            <a:srgbClr val="00B0F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Secundario</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30" name="Text Box 4" descr="Mármol verde"/>
          <p:cNvSpPr txBox="1">
            <a:spLocks noChangeArrowheads="1"/>
          </p:cNvSpPr>
          <p:nvPr/>
        </p:nvSpPr>
        <p:spPr bwMode="auto">
          <a:xfrm>
            <a:off x="3697687" y="2397881"/>
            <a:ext cx="1377038" cy="276999"/>
          </a:xfrm>
          <a:prstGeom prst="rect">
            <a:avLst/>
          </a:prstGeom>
          <a:solidFill>
            <a:schemeClr val="tx2">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Protagonista</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31" name="Text Box 4" descr="Mármol verde"/>
          <p:cNvSpPr txBox="1">
            <a:spLocks noChangeArrowheads="1"/>
          </p:cNvSpPr>
          <p:nvPr/>
        </p:nvSpPr>
        <p:spPr bwMode="auto">
          <a:xfrm>
            <a:off x="5483705" y="5393967"/>
            <a:ext cx="1377038" cy="584775"/>
          </a:xfrm>
          <a:prstGeom prst="rect">
            <a:avLst/>
          </a:prstGeom>
          <a:solidFill>
            <a:schemeClr val="bg2">
              <a:lumMod val="7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Objetivo</a:t>
            </a:r>
          </a:p>
          <a:p>
            <a:pPr marL="0" marR="0" lvl="0" indent="0" algn="ctr" defTabSz="914400" eaLnBrk="1" fontAlgn="auto" latinLnBrk="0" hangingPunct="1">
              <a:lnSpc>
                <a:spcPct val="100000"/>
              </a:lnSpc>
              <a:spcBef>
                <a:spcPts val="0"/>
              </a:spcBef>
              <a:spcAft>
                <a:spcPts val="0"/>
              </a:spcAft>
              <a:buClrTx/>
              <a:buSzTx/>
              <a:buFontTx/>
              <a:buNone/>
              <a:tabLst/>
              <a:defRPr/>
            </a:pPr>
            <a:r>
              <a:rPr lang="es-419" altLang="es-419" sz="1000" u="none" kern="0" dirty="0" smtClean="0"/>
              <a:t>(Conocimiento limitado)</a:t>
            </a:r>
            <a:endParaRPr kumimoji="0" lang="es-ES_tradnl" altLang="es-419" sz="1000" i="0" u="none" strike="noStrike" kern="0" cap="none" spc="0" normalizeH="0" baseline="0" noProof="0" dirty="0" smtClean="0">
              <a:ln>
                <a:noFill/>
              </a:ln>
              <a:effectLst/>
              <a:uLnTx/>
              <a:uFillTx/>
            </a:endParaRPr>
          </a:p>
        </p:txBody>
      </p:sp>
      <p:sp>
        <p:nvSpPr>
          <p:cNvPr id="32" name="Text Box 4" descr="Mármol verde"/>
          <p:cNvSpPr txBox="1">
            <a:spLocks noChangeArrowheads="1"/>
          </p:cNvSpPr>
          <p:nvPr/>
        </p:nvSpPr>
        <p:spPr bwMode="auto">
          <a:xfrm>
            <a:off x="5483704" y="4625123"/>
            <a:ext cx="1377038" cy="584775"/>
          </a:xfrm>
          <a:prstGeom prst="rect">
            <a:avLst/>
          </a:prstGeom>
          <a:solidFill>
            <a:schemeClr val="bg2">
              <a:lumMod val="7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Omnisciente </a:t>
            </a:r>
            <a:r>
              <a:rPr kumimoji="0" lang="es-419" altLang="es-419" sz="1000"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(Conocimiento</a:t>
            </a:r>
            <a:r>
              <a:rPr kumimoji="0" lang="es-419" altLang="es-419" sz="1000" i="0" u="none" strike="noStrike" kern="0" cap="none" spc="0" normalizeH="0" noProof="0" dirty="0" smtClean="0">
                <a:ln>
                  <a:noFill/>
                </a:ln>
                <a:effectLst/>
                <a:uLnTx/>
                <a:uFillTx/>
                <a:latin typeface="Arial" panose="020B0604020202020204" pitchFamily="34" charset="0"/>
                <a:ea typeface="MS PGothic" panose="020B0600070205080204" pitchFamily="34" charset="-128"/>
                <a:cs typeface="+mn-cs"/>
              </a:rPr>
              <a:t> absoluto)</a:t>
            </a:r>
            <a:endParaRPr kumimoji="0" lang="es-ES_tradnl" altLang="es-419" sz="1000"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33" name="Text Box 4" descr="Mármol verde"/>
          <p:cNvSpPr txBox="1">
            <a:spLocks noChangeArrowheads="1"/>
          </p:cNvSpPr>
          <p:nvPr/>
        </p:nvSpPr>
        <p:spPr bwMode="auto">
          <a:xfrm>
            <a:off x="7344316" y="3296192"/>
            <a:ext cx="1377038" cy="276999"/>
          </a:xfrm>
          <a:prstGeom prst="rect">
            <a:avLst/>
          </a:prstGeom>
          <a:solidFill>
            <a:srgbClr val="FFFF0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Variable</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34" name="Text Box 4" descr="Mármol verde"/>
          <p:cNvSpPr txBox="1">
            <a:spLocks noChangeArrowheads="1"/>
          </p:cNvSpPr>
          <p:nvPr/>
        </p:nvSpPr>
        <p:spPr bwMode="auto">
          <a:xfrm>
            <a:off x="7344315" y="2917755"/>
            <a:ext cx="1377038" cy="276999"/>
          </a:xfrm>
          <a:prstGeom prst="rect">
            <a:avLst/>
          </a:prstGeom>
          <a:solidFill>
            <a:srgbClr val="FFFF0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Fija</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35" name="Text Box 4" descr="Mármol verde"/>
          <p:cNvSpPr txBox="1">
            <a:spLocks noChangeArrowheads="1"/>
          </p:cNvSpPr>
          <p:nvPr/>
        </p:nvSpPr>
        <p:spPr bwMode="auto">
          <a:xfrm>
            <a:off x="7344316" y="2397882"/>
            <a:ext cx="1377038" cy="276999"/>
          </a:xfrm>
          <a:prstGeom prst="rect">
            <a:avLst/>
          </a:prstGeom>
          <a:solidFill>
            <a:srgbClr val="FFFF0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Interna</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36" name="Text Box 4" descr="Mármol verde"/>
          <p:cNvSpPr txBox="1">
            <a:spLocks noChangeArrowheads="1"/>
          </p:cNvSpPr>
          <p:nvPr/>
        </p:nvSpPr>
        <p:spPr bwMode="auto">
          <a:xfrm>
            <a:off x="7344316" y="5547854"/>
            <a:ext cx="1377038" cy="276999"/>
          </a:xfrm>
          <a:prstGeom prst="rect">
            <a:avLst/>
          </a:prstGeom>
          <a:solidFill>
            <a:srgbClr val="FFFF0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Externa</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37" name="Text Box 4" descr="Mármol verde"/>
          <p:cNvSpPr txBox="1">
            <a:spLocks noChangeArrowheads="1"/>
          </p:cNvSpPr>
          <p:nvPr/>
        </p:nvSpPr>
        <p:spPr bwMode="auto">
          <a:xfrm>
            <a:off x="7344315" y="4779010"/>
            <a:ext cx="1377038" cy="276999"/>
          </a:xfrm>
          <a:prstGeom prst="rect">
            <a:avLst/>
          </a:prstGeom>
          <a:solidFill>
            <a:srgbClr val="FFFF0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Cero</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39" name="Text Box 4" descr="Mármol verde"/>
          <p:cNvSpPr txBox="1">
            <a:spLocks noChangeArrowheads="1"/>
          </p:cNvSpPr>
          <p:nvPr/>
        </p:nvSpPr>
        <p:spPr bwMode="auto">
          <a:xfrm>
            <a:off x="7344315" y="2686923"/>
            <a:ext cx="1377038" cy="23083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900" i="0" u="none" strike="noStrike" kern="0" normalizeH="0" baseline="0" noProof="0" dirty="0" smtClean="0">
                <a:ln w="0">
                  <a:noFill/>
                </a:ln>
                <a:effectLst/>
                <a:uLnTx/>
                <a:uFillTx/>
                <a:latin typeface="Arial" panose="020B0604020202020204" pitchFamily="34" charset="0"/>
                <a:ea typeface="MS PGothic" panose="020B0600070205080204" pitchFamily="34" charset="-128"/>
                <a:cs typeface="+mn-cs"/>
              </a:rPr>
              <a:t>Que puede ser</a:t>
            </a:r>
            <a:endParaRPr kumimoji="0" lang="es-ES_tradnl" altLang="es-419" sz="900" i="0" u="none" strike="noStrike" kern="0" normalizeH="0" baseline="0" noProof="0" dirty="0" smtClean="0">
              <a:ln w="0">
                <a:noFill/>
              </a:ln>
              <a:effectLst/>
              <a:uLnTx/>
              <a:uFillTx/>
              <a:latin typeface="Arial" panose="020B0604020202020204" pitchFamily="34" charset="0"/>
              <a:ea typeface="MS PGothic" panose="020B0600070205080204" pitchFamily="34" charset="-128"/>
              <a:cs typeface="+mn-cs"/>
            </a:endParaRPr>
          </a:p>
        </p:txBody>
      </p:sp>
      <p:cxnSp>
        <p:nvCxnSpPr>
          <p:cNvPr id="41" name="Conector recto de flecha 40"/>
          <p:cNvCxnSpPr>
            <a:stCxn id="24" idx="3"/>
          </p:cNvCxnSpPr>
          <p:nvPr/>
        </p:nvCxnSpPr>
        <p:spPr>
          <a:xfrm flipV="1">
            <a:off x="1628521" y="3420472"/>
            <a:ext cx="874047" cy="693871"/>
          </a:xfrm>
          <a:prstGeom prst="straightConnector1">
            <a:avLst/>
          </a:prstGeom>
          <a:ln>
            <a:prstDash val="sysDot"/>
            <a:tailEnd type="triangle"/>
          </a:ln>
        </p:spPr>
        <p:style>
          <a:lnRef idx="2">
            <a:schemeClr val="dk1"/>
          </a:lnRef>
          <a:fillRef idx="0">
            <a:schemeClr val="dk1"/>
          </a:fillRef>
          <a:effectRef idx="1">
            <a:schemeClr val="dk1"/>
          </a:effectRef>
          <a:fontRef idx="minor">
            <a:schemeClr val="tx1"/>
          </a:fontRef>
        </p:style>
      </p:cxnSp>
      <p:cxnSp>
        <p:nvCxnSpPr>
          <p:cNvPr id="43" name="Conector recto de flecha 42"/>
          <p:cNvCxnSpPr>
            <a:stCxn id="24" idx="3"/>
          </p:cNvCxnSpPr>
          <p:nvPr/>
        </p:nvCxnSpPr>
        <p:spPr>
          <a:xfrm>
            <a:off x="1628521" y="4114343"/>
            <a:ext cx="874047" cy="693870"/>
          </a:xfrm>
          <a:prstGeom prst="straightConnector1">
            <a:avLst/>
          </a:prstGeom>
          <a:ln>
            <a:prstDash val="sysDot"/>
            <a:tailEnd type="triangle"/>
          </a:ln>
        </p:spPr>
        <p:style>
          <a:lnRef idx="2">
            <a:schemeClr val="dk1"/>
          </a:lnRef>
          <a:fillRef idx="0">
            <a:schemeClr val="dk1"/>
          </a:fillRef>
          <a:effectRef idx="1">
            <a:schemeClr val="dk1"/>
          </a:effectRef>
          <a:fontRef idx="minor">
            <a:schemeClr val="tx1"/>
          </a:fontRef>
        </p:style>
      </p:cxnSp>
      <p:sp>
        <p:nvSpPr>
          <p:cNvPr id="46" name="Flecha abajo 45"/>
          <p:cNvSpPr/>
          <p:nvPr/>
        </p:nvSpPr>
        <p:spPr>
          <a:xfrm>
            <a:off x="723773" y="1951190"/>
            <a:ext cx="484632" cy="310924"/>
          </a:xfrm>
          <a:prstGeom prst="downArrow">
            <a:avLst>
              <a:gd name="adj1" fmla="val 50000"/>
              <a:gd name="adj2" fmla="val 65478"/>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419"/>
          </a:p>
        </p:txBody>
      </p:sp>
      <p:sp>
        <p:nvSpPr>
          <p:cNvPr id="47" name="Flecha abajo 46"/>
          <p:cNvSpPr/>
          <p:nvPr/>
        </p:nvSpPr>
        <p:spPr>
          <a:xfrm>
            <a:off x="2393692" y="1951190"/>
            <a:ext cx="484632" cy="310924"/>
          </a:xfrm>
          <a:prstGeom prst="downArrow">
            <a:avLst>
              <a:gd name="adj1" fmla="val 50000"/>
              <a:gd name="adj2" fmla="val 65478"/>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419"/>
          </a:p>
        </p:txBody>
      </p:sp>
      <p:sp>
        <p:nvSpPr>
          <p:cNvPr id="48" name="Flecha abajo 47"/>
          <p:cNvSpPr/>
          <p:nvPr/>
        </p:nvSpPr>
        <p:spPr>
          <a:xfrm>
            <a:off x="4143890" y="1953811"/>
            <a:ext cx="484632" cy="310924"/>
          </a:xfrm>
          <a:prstGeom prst="downArrow">
            <a:avLst>
              <a:gd name="adj1" fmla="val 50000"/>
              <a:gd name="adj2" fmla="val 65478"/>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419"/>
          </a:p>
        </p:txBody>
      </p:sp>
      <p:sp>
        <p:nvSpPr>
          <p:cNvPr id="49" name="Flecha abajo 48"/>
          <p:cNvSpPr/>
          <p:nvPr/>
        </p:nvSpPr>
        <p:spPr>
          <a:xfrm>
            <a:off x="5929907" y="1963431"/>
            <a:ext cx="484632" cy="310924"/>
          </a:xfrm>
          <a:prstGeom prst="downArrow">
            <a:avLst>
              <a:gd name="adj1" fmla="val 50000"/>
              <a:gd name="adj2" fmla="val 65478"/>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419"/>
          </a:p>
        </p:txBody>
      </p:sp>
      <p:sp>
        <p:nvSpPr>
          <p:cNvPr id="50" name="Flecha abajo 49"/>
          <p:cNvSpPr/>
          <p:nvPr/>
        </p:nvSpPr>
        <p:spPr>
          <a:xfrm>
            <a:off x="7790518" y="1951190"/>
            <a:ext cx="484632" cy="310924"/>
          </a:xfrm>
          <a:prstGeom prst="downArrow">
            <a:avLst>
              <a:gd name="adj1" fmla="val 50000"/>
              <a:gd name="adj2" fmla="val 65478"/>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962430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ángulo 35"/>
          <p:cNvSpPr/>
          <p:nvPr/>
        </p:nvSpPr>
        <p:spPr>
          <a:xfrm>
            <a:off x="120316" y="1888958"/>
            <a:ext cx="8867273" cy="376588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419"/>
          </a:p>
        </p:txBody>
      </p:sp>
      <p:sp>
        <p:nvSpPr>
          <p:cNvPr id="4" name="Text Box 4" descr="Mármol verde"/>
          <p:cNvSpPr txBox="1">
            <a:spLocks noChangeArrowheads="1"/>
          </p:cNvSpPr>
          <p:nvPr/>
        </p:nvSpPr>
        <p:spPr bwMode="auto">
          <a:xfrm>
            <a:off x="3345190" y="758149"/>
            <a:ext cx="2429967"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20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Tiempo Narrativo</a:t>
            </a:r>
            <a:endParaRPr kumimoji="0" lang="es-ES_tradnl" altLang="es-419" sz="20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10" name="Text Box 4" descr="Mármol verde"/>
          <p:cNvSpPr txBox="1">
            <a:spLocks noChangeArrowheads="1"/>
          </p:cNvSpPr>
          <p:nvPr/>
        </p:nvSpPr>
        <p:spPr bwMode="auto">
          <a:xfrm>
            <a:off x="262335" y="4552006"/>
            <a:ext cx="1145360" cy="461665"/>
          </a:xfrm>
          <a:prstGeom prst="rect">
            <a:avLst/>
          </a:prstGeom>
          <a:solidFill>
            <a:srgbClr val="FFC00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Tiempo referencial</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11" name="Text Box 4" descr="Mármol verde"/>
          <p:cNvSpPr txBox="1">
            <a:spLocks noChangeArrowheads="1"/>
          </p:cNvSpPr>
          <p:nvPr/>
        </p:nvSpPr>
        <p:spPr bwMode="auto">
          <a:xfrm>
            <a:off x="262335" y="3425669"/>
            <a:ext cx="1145360" cy="461665"/>
          </a:xfrm>
          <a:prstGeom prst="rect">
            <a:avLst/>
          </a:prstGeom>
          <a:solidFill>
            <a:srgbClr val="FFC00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Tiempo del relato</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12" name="Text Box 4" descr="Mármol verde"/>
          <p:cNvSpPr txBox="1">
            <a:spLocks noChangeArrowheads="1"/>
          </p:cNvSpPr>
          <p:nvPr/>
        </p:nvSpPr>
        <p:spPr bwMode="auto">
          <a:xfrm>
            <a:off x="262335" y="2299332"/>
            <a:ext cx="1145360" cy="461665"/>
          </a:xfrm>
          <a:prstGeom prst="rect">
            <a:avLst/>
          </a:prstGeom>
          <a:solidFill>
            <a:srgbClr val="FFC000"/>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Tiempo de la Historia</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13" name="Text Box 4" descr="Mármol verde"/>
          <p:cNvSpPr txBox="1">
            <a:spLocks noChangeArrowheads="1"/>
          </p:cNvSpPr>
          <p:nvPr/>
        </p:nvSpPr>
        <p:spPr bwMode="auto">
          <a:xfrm>
            <a:off x="1874043" y="3364750"/>
            <a:ext cx="2021392" cy="615553"/>
          </a:xfrm>
          <a:prstGeom prst="rect">
            <a:avLst/>
          </a:prstGeom>
          <a:solidFill>
            <a:srgbClr val="92D05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s-419" altLang="es-419" sz="1200" b="1" u="none" kern="0" dirty="0" smtClean="0"/>
              <a:t>Disposición artística o estética de los hechos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000"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(In media res e In extrema res)</a:t>
            </a:r>
            <a:endParaRPr kumimoji="0" lang="es-ES_tradnl" altLang="es-419" sz="1000"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14" name="Text Box 4" descr="Mármol verde"/>
          <p:cNvSpPr txBox="1">
            <a:spLocks noChangeArrowheads="1"/>
          </p:cNvSpPr>
          <p:nvPr/>
        </p:nvSpPr>
        <p:spPr bwMode="auto">
          <a:xfrm>
            <a:off x="1874043" y="2237776"/>
            <a:ext cx="2021393" cy="615553"/>
          </a:xfrm>
          <a:prstGeom prst="rect">
            <a:avLst/>
          </a:prstGeom>
          <a:solidFill>
            <a:srgbClr val="92D05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Disposición cronológica de los hechos</a:t>
            </a:r>
          </a:p>
          <a:p>
            <a:pPr marL="0" marR="0" lvl="0" indent="0" algn="ctr" defTabSz="914400" eaLnBrk="1" fontAlgn="auto" latinLnBrk="0" hangingPunct="1">
              <a:lnSpc>
                <a:spcPct val="100000"/>
              </a:lnSpc>
              <a:spcBef>
                <a:spcPts val="0"/>
              </a:spcBef>
              <a:spcAft>
                <a:spcPts val="0"/>
              </a:spcAft>
              <a:buClrTx/>
              <a:buSzTx/>
              <a:buFontTx/>
              <a:buNone/>
              <a:tabLst/>
              <a:defRPr/>
            </a:pPr>
            <a:r>
              <a:rPr lang="es-419" altLang="es-419" sz="1000" u="none" kern="0" dirty="0" smtClean="0"/>
              <a:t>(Ab ovo)</a:t>
            </a:r>
            <a:endParaRPr kumimoji="0" lang="es-ES_tradnl" altLang="es-419" sz="1000" i="0" u="none" strike="noStrike" kern="0" cap="none" spc="0" normalizeH="0" baseline="0" noProof="0" dirty="0" smtClean="0">
              <a:ln>
                <a:noFill/>
              </a:ln>
              <a:effectLst/>
              <a:uLnTx/>
              <a:uFillTx/>
            </a:endParaRPr>
          </a:p>
        </p:txBody>
      </p:sp>
      <p:sp>
        <p:nvSpPr>
          <p:cNvPr id="18" name="Text Box 4" descr="Mármol verde"/>
          <p:cNvSpPr txBox="1">
            <a:spLocks noChangeArrowheads="1"/>
          </p:cNvSpPr>
          <p:nvPr/>
        </p:nvSpPr>
        <p:spPr bwMode="auto">
          <a:xfrm>
            <a:off x="4352532" y="3441057"/>
            <a:ext cx="1377038" cy="430887"/>
          </a:xfrm>
          <a:prstGeom prst="rect">
            <a:avLst/>
          </a:prstGeom>
          <a:solidFill>
            <a:schemeClr val="bg2">
              <a:lumMod val="7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Anacronías</a:t>
            </a:r>
          </a:p>
          <a:p>
            <a:pPr marL="0" marR="0" lvl="0" indent="0" algn="ctr" defTabSz="914400" eaLnBrk="1" fontAlgn="auto" latinLnBrk="0" hangingPunct="1">
              <a:lnSpc>
                <a:spcPct val="100000"/>
              </a:lnSpc>
              <a:spcBef>
                <a:spcPts val="0"/>
              </a:spcBef>
              <a:spcAft>
                <a:spcPts val="0"/>
              </a:spcAft>
              <a:buClrTx/>
              <a:buSzTx/>
              <a:buFontTx/>
              <a:buNone/>
              <a:tabLst/>
              <a:defRPr/>
            </a:pPr>
            <a:r>
              <a:rPr lang="es-419" altLang="es-419" sz="1000" u="none" kern="0" dirty="0" smtClean="0"/>
              <a:t>(Ruptura temporal)</a:t>
            </a:r>
            <a:endParaRPr kumimoji="0" lang="es-ES_tradnl" altLang="es-419" sz="1000" i="0" u="none" strike="noStrike" kern="0" cap="none" spc="0" normalizeH="0" baseline="0" noProof="0" dirty="0" smtClean="0">
              <a:ln>
                <a:noFill/>
              </a:ln>
              <a:effectLst/>
              <a:uLnTx/>
              <a:uFillTx/>
            </a:endParaRPr>
          </a:p>
        </p:txBody>
      </p:sp>
      <p:sp>
        <p:nvSpPr>
          <p:cNvPr id="21" name="Text Box 4" descr="Mármol verde"/>
          <p:cNvSpPr txBox="1">
            <a:spLocks noChangeArrowheads="1"/>
          </p:cNvSpPr>
          <p:nvPr/>
        </p:nvSpPr>
        <p:spPr bwMode="auto">
          <a:xfrm>
            <a:off x="6033591" y="4336439"/>
            <a:ext cx="1167062" cy="584775"/>
          </a:xfrm>
          <a:prstGeom prst="rect">
            <a:avLst/>
          </a:prstGeom>
          <a:solidFill>
            <a:srgbClr val="FFFF0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Analepsis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000"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(Saltos al pasado)</a:t>
            </a:r>
            <a:endParaRPr kumimoji="0" lang="es-ES_tradnl" altLang="es-419" sz="1000"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22" name="Text Box 4" descr="Mármol verde"/>
          <p:cNvSpPr txBox="1">
            <a:spLocks noChangeArrowheads="1"/>
          </p:cNvSpPr>
          <p:nvPr/>
        </p:nvSpPr>
        <p:spPr bwMode="auto">
          <a:xfrm>
            <a:off x="6001647" y="2545553"/>
            <a:ext cx="1167061" cy="430887"/>
          </a:xfrm>
          <a:prstGeom prst="rect">
            <a:avLst/>
          </a:prstGeom>
          <a:solidFill>
            <a:srgbClr val="FFFF0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Prolepsis</a:t>
            </a:r>
          </a:p>
          <a:p>
            <a:pPr marL="0" marR="0" lvl="0" indent="0" algn="ctr" defTabSz="914400" eaLnBrk="1" fontAlgn="auto" latinLnBrk="0" hangingPunct="1">
              <a:lnSpc>
                <a:spcPct val="100000"/>
              </a:lnSpc>
              <a:spcBef>
                <a:spcPts val="0"/>
              </a:spcBef>
              <a:spcAft>
                <a:spcPts val="0"/>
              </a:spcAft>
              <a:buClrTx/>
              <a:buSzTx/>
              <a:buFontTx/>
              <a:buNone/>
              <a:tabLst/>
              <a:defRPr/>
            </a:pPr>
            <a:r>
              <a:rPr lang="es-419" altLang="es-419" sz="1000" u="none" kern="0" dirty="0" smtClean="0"/>
              <a:t>(Saltos al futuro)</a:t>
            </a:r>
            <a:endParaRPr kumimoji="0" lang="es-ES_tradnl" altLang="es-419" sz="1000" i="0" u="none" strike="noStrike" kern="0" cap="none" spc="0" normalizeH="0" baseline="0" noProof="0" dirty="0" smtClean="0">
              <a:ln>
                <a:noFill/>
              </a:ln>
              <a:effectLst/>
              <a:uLnTx/>
              <a:uFillTx/>
            </a:endParaRPr>
          </a:p>
        </p:txBody>
      </p:sp>
      <p:sp>
        <p:nvSpPr>
          <p:cNvPr id="23" name="Text Box 4" descr="Mármol verde"/>
          <p:cNvSpPr txBox="1">
            <a:spLocks noChangeArrowheads="1"/>
          </p:cNvSpPr>
          <p:nvPr/>
        </p:nvSpPr>
        <p:spPr bwMode="auto">
          <a:xfrm>
            <a:off x="7543799" y="2026839"/>
            <a:ext cx="1292815" cy="276999"/>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Flash Forward</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24" name="Text Box 4" descr="Mármol verde"/>
          <p:cNvSpPr txBox="1">
            <a:spLocks noChangeArrowheads="1"/>
          </p:cNvSpPr>
          <p:nvPr/>
        </p:nvSpPr>
        <p:spPr bwMode="auto">
          <a:xfrm>
            <a:off x="7543799" y="3187376"/>
            <a:ext cx="1292816" cy="276999"/>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Premonición</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33" name="Text Box 4" descr="Mármol verde"/>
          <p:cNvSpPr txBox="1">
            <a:spLocks noChangeArrowheads="1"/>
          </p:cNvSpPr>
          <p:nvPr/>
        </p:nvSpPr>
        <p:spPr bwMode="auto">
          <a:xfrm>
            <a:off x="1874043" y="4552006"/>
            <a:ext cx="2021392" cy="461665"/>
          </a:xfrm>
          <a:prstGeom prst="rect">
            <a:avLst/>
          </a:prstGeom>
          <a:solidFill>
            <a:srgbClr val="92D05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s-419" altLang="es-419" sz="1200" b="1" u="none" kern="0" dirty="0" smtClean="0"/>
              <a:t>Referencia histórica de los hechos </a:t>
            </a:r>
            <a:r>
              <a:rPr lang="es-419" altLang="es-419" sz="1000" u="none" kern="0" dirty="0" smtClean="0"/>
              <a:t>(tiempo y lugar)</a:t>
            </a:r>
            <a:endParaRPr kumimoji="0" lang="es-ES_tradnl" altLang="es-419" sz="1000" i="0" u="none" strike="noStrike" kern="0" cap="none" spc="0" normalizeH="0" baseline="0" noProof="0" dirty="0" smtClean="0">
              <a:ln>
                <a:noFill/>
              </a:ln>
              <a:effectLst/>
              <a:uLnTx/>
              <a:uFillTx/>
            </a:endParaRPr>
          </a:p>
        </p:txBody>
      </p:sp>
      <p:sp>
        <p:nvSpPr>
          <p:cNvPr id="34" name="Text Box 4" descr="Mármol verde"/>
          <p:cNvSpPr txBox="1">
            <a:spLocks noChangeArrowheads="1"/>
          </p:cNvSpPr>
          <p:nvPr/>
        </p:nvSpPr>
        <p:spPr bwMode="auto">
          <a:xfrm>
            <a:off x="7543799" y="5009164"/>
            <a:ext cx="1292816" cy="276999"/>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err="1" smtClean="0">
                <a:ln>
                  <a:noFill/>
                </a:ln>
                <a:effectLst/>
                <a:uLnTx/>
                <a:uFillTx/>
                <a:latin typeface="Arial" panose="020B0604020202020204" pitchFamily="34" charset="0"/>
                <a:ea typeface="MS PGothic" panose="020B0600070205080204" pitchFamily="34" charset="-128"/>
                <a:cs typeface="+mn-cs"/>
              </a:rPr>
              <a:t>Racconto</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35" name="Text Box 4" descr="Mármol verde"/>
          <p:cNvSpPr txBox="1">
            <a:spLocks noChangeArrowheads="1"/>
          </p:cNvSpPr>
          <p:nvPr/>
        </p:nvSpPr>
        <p:spPr bwMode="auto">
          <a:xfrm>
            <a:off x="7543799" y="3844589"/>
            <a:ext cx="1292816" cy="276999"/>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Flash Back</a:t>
            </a:r>
            <a:endParaRPr kumimoji="0" lang="es-ES_tradnl" altLang="es-419" sz="12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
        <p:nvSpPr>
          <p:cNvPr id="37" name="Flecha abajo 36"/>
          <p:cNvSpPr/>
          <p:nvPr/>
        </p:nvSpPr>
        <p:spPr>
          <a:xfrm rot="16200000">
            <a:off x="1408380" y="2363218"/>
            <a:ext cx="484632" cy="310924"/>
          </a:xfrm>
          <a:prstGeom prst="downArrow">
            <a:avLst>
              <a:gd name="adj1" fmla="val 50000"/>
              <a:gd name="adj2" fmla="val 65478"/>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419"/>
          </a:p>
        </p:txBody>
      </p:sp>
      <p:sp>
        <p:nvSpPr>
          <p:cNvPr id="38" name="Flecha abajo 37"/>
          <p:cNvSpPr/>
          <p:nvPr/>
        </p:nvSpPr>
        <p:spPr>
          <a:xfrm rot="16200000">
            <a:off x="1408380" y="4611386"/>
            <a:ext cx="484632" cy="310924"/>
          </a:xfrm>
          <a:prstGeom prst="downArrow">
            <a:avLst>
              <a:gd name="adj1" fmla="val 50000"/>
              <a:gd name="adj2" fmla="val 65478"/>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419"/>
          </a:p>
        </p:txBody>
      </p:sp>
      <p:sp>
        <p:nvSpPr>
          <p:cNvPr id="39" name="Flecha abajo 38"/>
          <p:cNvSpPr/>
          <p:nvPr/>
        </p:nvSpPr>
        <p:spPr>
          <a:xfrm rot="16200000">
            <a:off x="1400605" y="3474166"/>
            <a:ext cx="484632" cy="310924"/>
          </a:xfrm>
          <a:prstGeom prst="downArrow">
            <a:avLst>
              <a:gd name="adj1" fmla="val 50000"/>
              <a:gd name="adj2" fmla="val 65478"/>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419"/>
          </a:p>
        </p:txBody>
      </p:sp>
      <p:sp>
        <p:nvSpPr>
          <p:cNvPr id="40" name="Flecha abajo 39"/>
          <p:cNvSpPr/>
          <p:nvPr/>
        </p:nvSpPr>
        <p:spPr>
          <a:xfrm rot="16200000">
            <a:off x="3874990" y="3501038"/>
            <a:ext cx="484632" cy="310924"/>
          </a:xfrm>
          <a:prstGeom prst="downArrow">
            <a:avLst>
              <a:gd name="adj1" fmla="val 50000"/>
              <a:gd name="adj2" fmla="val 65478"/>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419"/>
          </a:p>
        </p:txBody>
      </p:sp>
      <p:sp>
        <p:nvSpPr>
          <p:cNvPr id="41" name="Abrir llave 40"/>
          <p:cNvSpPr/>
          <p:nvPr/>
        </p:nvSpPr>
        <p:spPr>
          <a:xfrm>
            <a:off x="5798729" y="2465289"/>
            <a:ext cx="254517" cy="255931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419"/>
          </a:p>
        </p:txBody>
      </p:sp>
      <p:sp>
        <p:nvSpPr>
          <p:cNvPr id="42" name="Abrir llave 41"/>
          <p:cNvSpPr/>
          <p:nvPr/>
        </p:nvSpPr>
        <p:spPr>
          <a:xfrm>
            <a:off x="7242519" y="1951632"/>
            <a:ext cx="279755" cy="161872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419"/>
          </a:p>
        </p:txBody>
      </p:sp>
      <p:sp>
        <p:nvSpPr>
          <p:cNvPr id="43" name="Abrir llave 42"/>
          <p:cNvSpPr/>
          <p:nvPr/>
        </p:nvSpPr>
        <p:spPr>
          <a:xfrm>
            <a:off x="7256269" y="3759669"/>
            <a:ext cx="287530" cy="165454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419"/>
          </a:p>
        </p:txBody>
      </p:sp>
    </p:spTree>
    <p:extLst>
      <p:ext uri="{BB962C8B-B14F-4D97-AF65-F5344CB8AC3E}">
        <p14:creationId xmlns:p14="http://schemas.microsoft.com/office/powerpoint/2010/main" val="1724943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Conector recto de flecha 53"/>
          <p:cNvCxnSpPr>
            <a:stCxn id="10" idx="2"/>
          </p:cNvCxnSpPr>
          <p:nvPr/>
        </p:nvCxnSpPr>
        <p:spPr>
          <a:xfrm>
            <a:off x="4527033" y="2610919"/>
            <a:ext cx="0" cy="1688128"/>
          </a:xfrm>
          <a:prstGeom prst="straightConnector1">
            <a:avLst/>
          </a:prstGeom>
          <a:ln w="3175">
            <a:tailEnd type="triangle"/>
          </a:ln>
          <a:effectLst/>
        </p:spPr>
        <p:style>
          <a:lnRef idx="2">
            <a:schemeClr val="accent1"/>
          </a:lnRef>
          <a:fillRef idx="0">
            <a:schemeClr val="accent1"/>
          </a:fillRef>
          <a:effectRef idx="1">
            <a:schemeClr val="accent1"/>
          </a:effectRef>
          <a:fontRef idx="minor">
            <a:schemeClr val="tx1"/>
          </a:fontRef>
        </p:style>
      </p:cxnSp>
      <p:cxnSp>
        <p:nvCxnSpPr>
          <p:cNvPr id="41" name="Conector recto 40"/>
          <p:cNvCxnSpPr/>
          <p:nvPr/>
        </p:nvCxnSpPr>
        <p:spPr>
          <a:xfrm>
            <a:off x="1584823" y="2381903"/>
            <a:ext cx="5759935" cy="2540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 name="Conector recto 38"/>
          <p:cNvCxnSpPr/>
          <p:nvPr/>
        </p:nvCxnSpPr>
        <p:spPr>
          <a:xfrm flipH="1">
            <a:off x="4515747" y="876726"/>
            <a:ext cx="241" cy="1600120"/>
          </a:xfrm>
          <a:prstGeom prst="line">
            <a:avLst/>
          </a:prstGeom>
          <a:ln w="3175"/>
          <a:effectLst/>
        </p:spPr>
        <p:style>
          <a:lnRef idx="2">
            <a:schemeClr val="accent1"/>
          </a:lnRef>
          <a:fillRef idx="0">
            <a:schemeClr val="accent1"/>
          </a:fillRef>
          <a:effectRef idx="1">
            <a:schemeClr val="accent1"/>
          </a:effectRef>
          <a:fontRef idx="minor">
            <a:schemeClr val="tx1"/>
          </a:fontRef>
        </p:style>
      </p:cxnSp>
      <p:grpSp>
        <p:nvGrpSpPr>
          <p:cNvPr id="2" name="37 Grupo"/>
          <p:cNvGrpSpPr>
            <a:grpSpLocks/>
          </p:cNvGrpSpPr>
          <p:nvPr/>
        </p:nvGrpSpPr>
        <p:grpSpPr bwMode="auto">
          <a:xfrm>
            <a:off x="372632" y="400901"/>
            <a:ext cx="8347046" cy="5726529"/>
            <a:chOff x="241300" y="877888"/>
            <a:chExt cx="8347220" cy="5726529"/>
          </a:xfrm>
        </p:grpSpPr>
        <p:sp>
          <p:nvSpPr>
            <p:cNvPr id="3" name="Text Box 4" descr="Mármol verde"/>
            <p:cNvSpPr txBox="1">
              <a:spLocks noChangeArrowheads="1"/>
            </p:cNvSpPr>
            <p:nvPr/>
          </p:nvSpPr>
          <p:spPr bwMode="auto">
            <a:xfrm>
              <a:off x="2130425" y="877888"/>
              <a:ext cx="4603750" cy="400110"/>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altLang="es-419" sz="20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Narración literaria</a:t>
              </a:r>
            </a:p>
          </p:txBody>
        </p:sp>
        <p:sp>
          <p:nvSpPr>
            <p:cNvPr id="5" name="Text Box 9"/>
            <p:cNvSpPr txBox="1">
              <a:spLocks noChangeArrowheads="1"/>
            </p:cNvSpPr>
            <p:nvPr/>
          </p:nvSpPr>
          <p:spPr bwMode="auto">
            <a:xfrm>
              <a:off x="2170650" y="2580431"/>
              <a:ext cx="814643" cy="430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altLang="es-419" sz="11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muestran </a:t>
              </a:r>
              <a:endParaRPr kumimoji="0" lang="es-419" altLang="es-419" sz="11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altLang="es-419" sz="11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una</a:t>
              </a:r>
            </a:p>
          </p:txBody>
        </p:sp>
        <p:sp>
          <p:nvSpPr>
            <p:cNvPr id="8" name="Text Box 15"/>
            <p:cNvSpPr txBox="1">
              <a:spLocks noChangeArrowheads="1"/>
            </p:cNvSpPr>
            <p:nvPr/>
          </p:nvSpPr>
          <p:spPr bwMode="auto">
            <a:xfrm>
              <a:off x="241300" y="2490788"/>
              <a:ext cx="1435100" cy="523220"/>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altLang="es-419" sz="1400" b="0"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Imagen de Hombre</a:t>
              </a:r>
            </a:p>
          </p:txBody>
        </p:sp>
        <p:sp>
          <p:nvSpPr>
            <p:cNvPr id="9" name="Text Box 17"/>
            <p:cNvSpPr txBox="1">
              <a:spLocks noChangeArrowheads="1"/>
            </p:cNvSpPr>
            <p:nvPr/>
          </p:nvSpPr>
          <p:spPr bwMode="auto">
            <a:xfrm>
              <a:off x="3263900" y="6265863"/>
              <a:ext cx="2298700" cy="338554"/>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VISIÓN DE MUNDO</a:t>
              </a:r>
            </a:p>
          </p:txBody>
        </p:sp>
        <p:sp>
          <p:nvSpPr>
            <p:cNvPr id="10" name="Text Box 20"/>
            <p:cNvSpPr txBox="1">
              <a:spLocks noChangeArrowheads="1"/>
            </p:cNvSpPr>
            <p:nvPr/>
          </p:nvSpPr>
          <p:spPr bwMode="auto">
            <a:xfrm>
              <a:off x="3440113" y="2441575"/>
              <a:ext cx="1911350" cy="646331"/>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altLang="es-419"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TIPOS DE MUNDO</a:t>
              </a:r>
            </a:p>
          </p:txBody>
        </p:sp>
        <p:sp>
          <p:nvSpPr>
            <p:cNvPr id="12" name="Text Box 22"/>
            <p:cNvSpPr txBox="1">
              <a:spLocks noChangeArrowheads="1"/>
            </p:cNvSpPr>
            <p:nvPr/>
          </p:nvSpPr>
          <p:spPr bwMode="auto">
            <a:xfrm>
              <a:off x="241474" y="3509834"/>
              <a:ext cx="1212216" cy="584775"/>
            </a:xfrm>
            <a:prstGeom prst="rect">
              <a:avLst/>
            </a:prstGeom>
            <a:ln/>
          </p:spPr>
          <p:style>
            <a:lnRef idx="1">
              <a:schemeClr val="accent4"/>
            </a:lnRef>
            <a:fillRef idx="2">
              <a:schemeClr val="accent4"/>
            </a:fillRef>
            <a:effectRef idx="1">
              <a:schemeClr val="accent4"/>
            </a:effectRef>
            <a:fontRef idx="minor">
              <a:schemeClr val="dk1"/>
            </a:fontRef>
          </p:style>
          <p:txBody>
            <a:bodyPr wrap="non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Realista o </a:t>
              </a:r>
            </a:p>
            <a:p>
              <a:pPr marL="0" marR="0" lvl="0" indent="0" defTabSz="914400" eaLnBrk="1" fontAlgn="auto" latinLnBrk="0" hangingPunct="1">
                <a:lnSpc>
                  <a:spcPct val="100000"/>
                </a:lnSpc>
                <a:spcBef>
                  <a:spcPts val="0"/>
                </a:spcBef>
                <a:spcAft>
                  <a:spcPts val="0"/>
                </a:spcAft>
                <a:buClrTx/>
                <a:buSzTx/>
                <a:buFontTx/>
                <a:buNone/>
                <a:tabLst/>
                <a:defRPr/>
              </a:pPr>
              <a:r>
                <a:rPr kumimoji="0" lang="es-ES_tradnl"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cotidiano</a:t>
              </a:r>
            </a:p>
          </p:txBody>
        </p:sp>
        <p:sp>
          <p:nvSpPr>
            <p:cNvPr id="14" name="Text Box 26"/>
            <p:cNvSpPr txBox="1">
              <a:spLocks noChangeArrowheads="1"/>
            </p:cNvSpPr>
            <p:nvPr/>
          </p:nvSpPr>
          <p:spPr bwMode="auto">
            <a:xfrm>
              <a:off x="3371850" y="4881041"/>
              <a:ext cx="2091611" cy="58477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Maravilloso</a:t>
              </a:r>
              <a:r>
                <a:rPr kumimoji="0" lang="es-419"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a:t>
              </a:r>
              <a:r>
                <a:rPr kumimoji="0" lang="es-419" altLang="es-419" sz="1600" b="1" i="0" u="none" strike="noStrike" kern="0" cap="none" spc="0" normalizeH="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s-ES_tradnl"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mítico</a:t>
              </a:r>
              <a:r>
                <a:rPr kumimoji="0" lang="es-419"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 o legendario</a:t>
              </a:r>
              <a:endParaRPr kumimoji="0" lang="es-ES_tradnl"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 name="Text Box 28"/>
            <p:cNvSpPr txBox="1">
              <a:spLocks noChangeArrowheads="1"/>
            </p:cNvSpPr>
            <p:nvPr/>
          </p:nvSpPr>
          <p:spPr bwMode="auto">
            <a:xfrm>
              <a:off x="7213745" y="3512649"/>
              <a:ext cx="1374775" cy="584775"/>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Fantástico u onírico</a:t>
              </a:r>
            </a:p>
          </p:txBody>
        </p:sp>
        <p:sp>
          <p:nvSpPr>
            <p:cNvPr id="19" name="Text Box 15"/>
            <p:cNvSpPr txBox="1">
              <a:spLocks noChangeArrowheads="1"/>
            </p:cNvSpPr>
            <p:nvPr/>
          </p:nvSpPr>
          <p:spPr bwMode="auto">
            <a:xfrm>
              <a:off x="7086600" y="2516188"/>
              <a:ext cx="1435100" cy="523220"/>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altLang="es-419" sz="1400" b="0"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Imagen de Mundo</a:t>
              </a:r>
            </a:p>
          </p:txBody>
        </p:sp>
        <p:sp>
          <p:nvSpPr>
            <p:cNvPr id="20" name="Text Box 9"/>
            <p:cNvSpPr txBox="1">
              <a:spLocks noChangeArrowheads="1"/>
            </p:cNvSpPr>
            <p:nvPr/>
          </p:nvSpPr>
          <p:spPr bwMode="auto">
            <a:xfrm>
              <a:off x="5833528" y="2590137"/>
              <a:ext cx="881905" cy="430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altLang="es-419" sz="11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muestran </a:t>
              </a:r>
              <a:endParaRPr kumimoji="0" lang="es-419" altLang="es-419" sz="11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altLang="es-419" sz="11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una</a:t>
              </a:r>
            </a:p>
          </p:txBody>
        </p:sp>
        <p:sp>
          <p:nvSpPr>
            <p:cNvPr id="26" name="Text Box 26"/>
            <p:cNvSpPr txBox="1">
              <a:spLocks noChangeArrowheads="1"/>
            </p:cNvSpPr>
            <p:nvPr/>
          </p:nvSpPr>
          <p:spPr bwMode="auto">
            <a:xfrm>
              <a:off x="6862908" y="4377215"/>
              <a:ext cx="1038225" cy="338554"/>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Utópico</a:t>
              </a:r>
            </a:p>
          </p:txBody>
        </p:sp>
        <p:sp>
          <p:nvSpPr>
            <p:cNvPr id="28" name="46 Llamada de flecha hacia abajo"/>
            <p:cNvSpPr/>
            <p:nvPr/>
          </p:nvSpPr>
          <p:spPr>
            <a:xfrm>
              <a:off x="241474" y="5670550"/>
              <a:ext cx="8347046" cy="406400"/>
            </a:xfrm>
            <a:prstGeom prst="downArrowCallout">
              <a:avLst>
                <a:gd name="adj1" fmla="val 25000"/>
                <a:gd name="adj2" fmla="val 9211"/>
                <a:gd name="adj3" fmla="val 25000"/>
                <a:gd name="adj4" fmla="val 64977"/>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sng" strike="noStrike" kern="0" cap="none" spc="0" normalizeH="0" baseline="0" noProof="0">
                <a:ln>
                  <a:noFill/>
                </a:ln>
                <a:solidFill>
                  <a:srgbClr val="FFFFFF"/>
                </a:solidFill>
                <a:effectLst/>
                <a:uLnTx/>
                <a:uFillTx/>
                <a:latin typeface="Arial"/>
                <a:ea typeface="+mn-ea"/>
                <a:cs typeface="+mn-cs"/>
              </a:endParaRPr>
            </a:p>
          </p:txBody>
        </p:sp>
        <p:sp>
          <p:nvSpPr>
            <p:cNvPr id="29" name="47 CuadroTexto"/>
            <p:cNvSpPr txBox="1">
              <a:spLocks noChangeArrowheads="1"/>
            </p:cNvSpPr>
            <p:nvPr/>
          </p:nvSpPr>
          <p:spPr bwMode="auto">
            <a:xfrm>
              <a:off x="3101874" y="5670550"/>
              <a:ext cx="2476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altLang="es-419" sz="14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Describen una</a:t>
              </a:r>
              <a:endParaRPr kumimoji="0" lang="es-ES" altLang="es-419" sz="14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30" name="Text Box 26"/>
            <p:cNvSpPr txBox="1">
              <a:spLocks noChangeArrowheads="1"/>
            </p:cNvSpPr>
            <p:nvPr/>
          </p:nvSpPr>
          <p:spPr bwMode="auto">
            <a:xfrm>
              <a:off x="734952" y="4377215"/>
              <a:ext cx="1663127" cy="338554"/>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s-419" altLang="es-419" sz="1600" b="1" u="none" kern="0" dirty="0">
                  <a:solidFill>
                    <a:srgbClr val="000000"/>
                  </a:solidFill>
                </a:rPr>
                <a:t>C</a:t>
              </a:r>
              <a:r>
                <a:rPr kumimoji="0" lang="es-ES_tradnl" altLang="es-419" sz="1600" b="1" i="0" u="none" strike="noStrike" kern="0" cap="none" spc="0" normalizeH="0" baseline="0" noProof="0" dirty="0" err="1" smtClean="0">
                  <a:ln>
                    <a:noFill/>
                  </a:ln>
                  <a:solidFill>
                    <a:srgbClr val="000000"/>
                  </a:solidFill>
                  <a:effectLst/>
                  <a:uLnTx/>
                  <a:uFillTx/>
                  <a:latin typeface="Arial" panose="020B0604020202020204" pitchFamily="34" charset="0"/>
                  <a:ea typeface="MS PGothic" panose="020B0600070205080204" pitchFamily="34" charset="-128"/>
                  <a:cs typeface="+mn-cs"/>
                </a:rPr>
                <a:t>iencia</a:t>
              </a:r>
              <a:r>
                <a:rPr kumimoji="0" lang="es-ES_tradnl"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 ficción</a:t>
              </a:r>
            </a:p>
          </p:txBody>
        </p:sp>
        <p:sp>
          <p:nvSpPr>
            <p:cNvPr id="17" name="24 CuadroTexto"/>
            <p:cNvSpPr txBox="1">
              <a:spLocks noChangeArrowheads="1"/>
            </p:cNvSpPr>
            <p:nvPr/>
          </p:nvSpPr>
          <p:spPr bwMode="auto">
            <a:xfrm>
              <a:off x="3979863" y="1731746"/>
              <a:ext cx="1765300"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altLang="es-419" sz="11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configura </a:t>
              </a:r>
              <a:endParaRPr kumimoji="0" lang="es-ES" altLang="es-419" sz="11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 name="Text Box 10"/>
            <p:cNvSpPr txBox="1">
              <a:spLocks noChangeArrowheads="1"/>
            </p:cNvSpPr>
            <p:nvPr/>
          </p:nvSpPr>
          <p:spPr bwMode="auto">
            <a:xfrm>
              <a:off x="3695662" y="3813964"/>
              <a:ext cx="1276110"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altLang="es-419" sz="11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clasificados en</a:t>
              </a:r>
            </a:p>
          </p:txBody>
        </p:sp>
      </p:grpSp>
      <p:sp>
        <p:nvSpPr>
          <p:cNvPr id="36" name="Text Box 22"/>
          <p:cNvSpPr txBox="1">
            <a:spLocks noChangeArrowheads="1"/>
          </p:cNvSpPr>
          <p:nvPr/>
        </p:nvSpPr>
        <p:spPr bwMode="auto">
          <a:xfrm>
            <a:off x="5982437" y="4502953"/>
            <a:ext cx="1026243" cy="338554"/>
          </a:xfrm>
          <a:prstGeom prst="rect">
            <a:avLst/>
          </a:prstGeom>
          <a:ln/>
        </p:spPr>
        <p:style>
          <a:lnRef idx="1">
            <a:schemeClr val="accent4"/>
          </a:lnRef>
          <a:fillRef idx="2">
            <a:schemeClr val="accent4"/>
          </a:fillRef>
          <a:effectRef idx="1">
            <a:schemeClr val="accent4"/>
          </a:effectRef>
          <a:fontRef idx="minor">
            <a:schemeClr val="dk1"/>
          </a:fontRef>
        </p:style>
        <p:txBody>
          <a:bodyPr wrap="non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419"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Absurdo</a:t>
            </a:r>
            <a:endParaRPr kumimoji="0" lang="es-ES_tradnl"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cxnSp>
        <p:nvCxnSpPr>
          <p:cNvPr id="43" name="Conector recto de flecha 42"/>
          <p:cNvCxnSpPr>
            <a:stCxn id="10" idx="2"/>
          </p:cNvCxnSpPr>
          <p:nvPr/>
        </p:nvCxnSpPr>
        <p:spPr>
          <a:xfrm flipH="1">
            <a:off x="1706104" y="2610919"/>
            <a:ext cx="2820929" cy="811281"/>
          </a:xfrm>
          <a:prstGeom prst="straightConnector1">
            <a:avLst/>
          </a:prstGeom>
          <a:ln w="3175">
            <a:tailEnd type="triangle"/>
          </a:ln>
          <a:effectLst/>
        </p:spPr>
        <p:style>
          <a:lnRef idx="2">
            <a:schemeClr val="accent1"/>
          </a:lnRef>
          <a:fillRef idx="0">
            <a:schemeClr val="accent1"/>
          </a:fillRef>
          <a:effectRef idx="1">
            <a:schemeClr val="accent1"/>
          </a:effectRef>
          <a:fontRef idx="minor">
            <a:schemeClr val="tx1"/>
          </a:fontRef>
        </p:style>
      </p:cxnSp>
      <p:cxnSp>
        <p:nvCxnSpPr>
          <p:cNvPr id="45" name="Conector recto de flecha 44"/>
          <p:cNvCxnSpPr>
            <a:stCxn id="10" idx="2"/>
          </p:cNvCxnSpPr>
          <p:nvPr/>
        </p:nvCxnSpPr>
        <p:spPr>
          <a:xfrm flipH="1">
            <a:off x="2650473" y="2610919"/>
            <a:ext cx="1876560" cy="1081391"/>
          </a:xfrm>
          <a:prstGeom prst="straightConnector1">
            <a:avLst/>
          </a:prstGeom>
          <a:ln w="3175">
            <a:tailEnd type="triangle"/>
          </a:ln>
          <a:effectLst/>
        </p:spPr>
        <p:style>
          <a:lnRef idx="2">
            <a:schemeClr val="accent1"/>
          </a:lnRef>
          <a:fillRef idx="0">
            <a:schemeClr val="accent1"/>
          </a:fillRef>
          <a:effectRef idx="1">
            <a:schemeClr val="accent1"/>
          </a:effectRef>
          <a:fontRef idx="minor">
            <a:schemeClr val="tx1"/>
          </a:fontRef>
        </p:style>
      </p:cxnSp>
      <p:cxnSp>
        <p:nvCxnSpPr>
          <p:cNvPr id="47" name="Conector recto de flecha 46"/>
          <p:cNvCxnSpPr>
            <a:stCxn id="10" idx="2"/>
          </p:cNvCxnSpPr>
          <p:nvPr/>
        </p:nvCxnSpPr>
        <p:spPr>
          <a:xfrm>
            <a:off x="4527033" y="2610919"/>
            <a:ext cx="1673950" cy="1554485"/>
          </a:xfrm>
          <a:prstGeom prst="straightConnector1">
            <a:avLst/>
          </a:prstGeom>
          <a:ln w="3175">
            <a:tailEnd type="triangle"/>
          </a:ln>
          <a:effectLst/>
        </p:spPr>
        <p:style>
          <a:lnRef idx="2">
            <a:schemeClr val="accent1"/>
          </a:lnRef>
          <a:fillRef idx="0">
            <a:schemeClr val="accent1"/>
          </a:fillRef>
          <a:effectRef idx="1">
            <a:schemeClr val="accent1"/>
          </a:effectRef>
          <a:fontRef idx="minor">
            <a:schemeClr val="tx1"/>
          </a:fontRef>
        </p:style>
      </p:cxnSp>
      <p:cxnSp>
        <p:nvCxnSpPr>
          <p:cNvPr id="49" name="Conector recto de flecha 48"/>
          <p:cNvCxnSpPr>
            <a:stCxn id="10" idx="2"/>
          </p:cNvCxnSpPr>
          <p:nvPr/>
        </p:nvCxnSpPr>
        <p:spPr>
          <a:xfrm>
            <a:off x="4527033" y="2610919"/>
            <a:ext cx="2300323" cy="1180257"/>
          </a:xfrm>
          <a:prstGeom prst="straightConnector1">
            <a:avLst/>
          </a:prstGeom>
          <a:ln w="3175">
            <a:tailEnd type="triangle"/>
          </a:ln>
          <a:effectLst/>
        </p:spPr>
        <p:style>
          <a:lnRef idx="2">
            <a:schemeClr val="accent1"/>
          </a:lnRef>
          <a:fillRef idx="0">
            <a:schemeClr val="accent1"/>
          </a:fillRef>
          <a:effectRef idx="1">
            <a:schemeClr val="accent1"/>
          </a:effectRef>
          <a:fontRef idx="minor">
            <a:schemeClr val="tx1"/>
          </a:fontRef>
        </p:style>
      </p:cxnSp>
      <p:cxnSp>
        <p:nvCxnSpPr>
          <p:cNvPr id="51" name="Conector recto de flecha 50"/>
          <p:cNvCxnSpPr>
            <a:stCxn id="10" idx="2"/>
          </p:cNvCxnSpPr>
          <p:nvPr/>
        </p:nvCxnSpPr>
        <p:spPr>
          <a:xfrm>
            <a:off x="4527033" y="2610919"/>
            <a:ext cx="2687823" cy="577532"/>
          </a:xfrm>
          <a:prstGeom prst="straightConnector1">
            <a:avLst/>
          </a:prstGeom>
          <a:ln w="3175">
            <a:tailEnd type="triangle"/>
          </a:ln>
          <a:effectLst/>
        </p:spPr>
        <p:style>
          <a:lnRef idx="2">
            <a:schemeClr val="accent1"/>
          </a:lnRef>
          <a:fillRef idx="0">
            <a:schemeClr val="accent1"/>
          </a:fillRef>
          <a:effectRef idx="1">
            <a:schemeClr val="accent1"/>
          </a:effectRef>
          <a:fontRef idx="minor">
            <a:schemeClr val="tx1"/>
          </a:fontRef>
        </p:style>
      </p:cxnSp>
      <p:sp>
        <p:nvSpPr>
          <p:cNvPr id="55" name="Text Box 22"/>
          <p:cNvSpPr txBox="1">
            <a:spLocks noChangeArrowheads="1"/>
          </p:cNvSpPr>
          <p:nvPr/>
        </p:nvSpPr>
        <p:spPr bwMode="auto">
          <a:xfrm>
            <a:off x="2016244" y="4552501"/>
            <a:ext cx="1029449" cy="338554"/>
          </a:xfrm>
          <a:prstGeom prst="rect">
            <a:avLst/>
          </a:prstGeom>
          <a:ln/>
        </p:spPr>
        <p:style>
          <a:lnRef idx="1">
            <a:schemeClr val="accent4"/>
          </a:lnRef>
          <a:fillRef idx="2">
            <a:schemeClr val="accent4"/>
          </a:fillRef>
          <a:effectRef idx="1">
            <a:schemeClr val="accent4"/>
          </a:effectRef>
          <a:fontRef idx="minor">
            <a:schemeClr val="dk1"/>
          </a:fontRef>
        </p:style>
        <p:txBody>
          <a:bodyPr wrap="none">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419"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rPr>
              <a:t>Marginal</a:t>
            </a:r>
            <a:endParaRPr kumimoji="0" lang="es-ES_tradnl"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cxnSp>
        <p:nvCxnSpPr>
          <p:cNvPr id="57" name="Conector recto de flecha 56"/>
          <p:cNvCxnSpPr>
            <a:stCxn id="10" idx="2"/>
          </p:cNvCxnSpPr>
          <p:nvPr/>
        </p:nvCxnSpPr>
        <p:spPr>
          <a:xfrm flipH="1">
            <a:off x="3045693" y="2610919"/>
            <a:ext cx="1481340" cy="1688128"/>
          </a:xfrm>
          <a:prstGeom prst="straightConnector1">
            <a:avLst/>
          </a:prstGeom>
          <a:ln w="3175">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806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3 Rectángulo"/>
          <p:cNvSpPr/>
          <p:nvPr/>
        </p:nvSpPr>
        <p:spPr bwMode="auto">
          <a:xfrm>
            <a:off x="570157" y="1389185"/>
            <a:ext cx="7930662" cy="4378570"/>
          </a:xfrm>
          <a:prstGeom prst="rect">
            <a:avLst/>
          </a:prstGeom>
          <a:solidFill>
            <a:srgbClr val="FFFFFF">
              <a:lumMod val="95000"/>
            </a:srgbClr>
          </a:solidFill>
          <a:ln w="9525" cap="flat" cmpd="sng" algn="ctr">
            <a:solidFill>
              <a:srgbClr val="FFFFFF">
                <a:lumMod val="75000"/>
              </a:srgbClr>
            </a:solidFill>
            <a:prstDash val="solid"/>
          </a:ln>
          <a:effectLst>
            <a:outerShdw blurRad="40000" dist="23000" dir="5400000" rotWithShape="0">
              <a:srgbClr val="000000">
                <a:alpha val="3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sng" strike="noStrike" kern="0" cap="none" spc="0" normalizeH="0" baseline="0" noProof="0">
              <a:ln>
                <a:noFill/>
              </a:ln>
              <a:solidFill>
                <a:srgbClr val="FFFFFF"/>
              </a:solidFill>
              <a:effectLst/>
              <a:uLnTx/>
              <a:uFillTx/>
              <a:latin typeface="Arial"/>
              <a:ea typeface="+mn-ea"/>
              <a:cs typeface="+mn-cs"/>
            </a:endParaRPr>
          </a:p>
        </p:txBody>
      </p:sp>
      <p:sp>
        <p:nvSpPr>
          <p:cNvPr id="3" name="Oval 9"/>
          <p:cNvSpPr>
            <a:spLocks noChangeArrowheads="1"/>
          </p:cNvSpPr>
          <p:nvPr/>
        </p:nvSpPr>
        <p:spPr bwMode="auto">
          <a:xfrm>
            <a:off x="1690688" y="1700807"/>
            <a:ext cx="2520950" cy="712663"/>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defTabSz="914400">
              <a:defRPr/>
            </a:pPr>
            <a:r>
              <a:rPr lang="es-ES" sz="1700" b="1" dirty="0">
                <a:solidFill>
                  <a:schemeClr val="tx1"/>
                </a:solidFill>
                <a:latin typeface="Arial" charset="0"/>
                <a:ea typeface="+mn-ea"/>
                <a:cs typeface="Arial" panose="020B0604020202020204" pitchFamily="34" charset="0"/>
              </a:rPr>
              <a:t>Subgéneros de la</a:t>
            </a:r>
          </a:p>
          <a:p>
            <a:pPr algn="ctr" defTabSz="914400">
              <a:defRPr/>
            </a:pPr>
            <a:r>
              <a:rPr lang="es-ES" sz="1700" b="1" dirty="0">
                <a:solidFill>
                  <a:schemeClr val="tx1"/>
                </a:solidFill>
                <a:latin typeface="Arial" charset="0"/>
                <a:ea typeface="+mn-ea"/>
                <a:cs typeface="Arial" panose="020B0604020202020204" pitchFamily="34" charset="0"/>
              </a:rPr>
              <a:t>narrativa</a:t>
            </a:r>
          </a:p>
        </p:txBody>
      </p:sp>
      <p:sp>
        <p:nvSpPr>
          <p:cNvPr id="5" name="Text Box 11"/>
          <p:cNvSpPr txBox="1">
            <a:spLocks noChangeArrowheads="1"/>
          </p:cNvSpPr>
          <p:nvPr/>
        </p:nvSpPr>
        <p:spPr bwMode="auto">
          <a:xfrm>
            <a:off x="4463256" y="1750364"/>
            <a:ext cx="15808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altLang="es-419" sz="12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Algunos subgéneros</a:t>
            </a:r>
          </a:p>
        </p:txBody>
      </p:sp>
      <p:sp>
        <p:nvSpPr>
          <p:cNvPr id="6" name="Rectangle 12"/>
          <p:cNvSpPr>
            <a:spLocks noChangeArrowheads="1"/>
          </p:cNvSpPr>
          <p:nvPr/>
        </p:nvSpPr>
        <p:spPr bwMode="auto">
          <a:xfrm>
            <a:off x="6445922" y="1963110"/>
            <a:ext cx="19446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Char char="•"/>
              <a:tabLst/>
              <a:defRPr/>
            </a:pPr>
            <a:r>
              <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Mito</a:t>
            </a:r>
          </a:p>
          <a:p>
            <a:pPr marL="0" marR="0" lvl="0" indent="0" defTabSz="914400" eaLnBrk="1" fontAlgn="auto" latinLnBrk="0" hangingPunct="1">
              <a:lnSpc>
                <a:spcPct val="100000"/>
              </a:lnSpc>
              <a:spcBef>
                <a:spcPts val="0"/>
              </a:spcBef>
              <a:spcAft>
                <a:spcPts val="0"/>
              </a:spcAft>
              <a:buClrTx/>
              <a:buSzTx/>
              <a:buFontTx/>
              <a:buChar char="•"/>
              <a:tabLst/>
              <a:defRPr/>
            </a:pPr>
            <a:r>
              <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Leyenda</a:t>
            </a:r>
          </a:p>
          <a:p>
            <a:pPr marL="0" marR="0" lvl="0" indent="0" defTabSz="914400" eaLnBrk="1" fontAlgn="auto" latinLnBrk="0" hangingPunct="1">
              <a:lnSpc>
                <a:spcPct val="100000"/>
              </a:lnSpc>
              <a:spcBef>
                <a:spcPts val="0"/>
              </a:spcBef>
              <a:spcAft>
                <a:spcPts val="0"/>
              </a:spcAft>
              <a:buClrTx/>
              <a:buSzTx/>
              <a:buFontTx/>
              <a:buChar char="•"/>
              <a:tabLst/>
              <a:defRPr/>
            </a:pPr>
            <a:r>
              <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Fábula</a:t>
            </a:r>
            <a:endParaRPr kumimoji="0" lang="es-419"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Char char="•"/>
              <a:tabLst/>
              <a:defRPr/>
            </a:pPr>
            <a:r>
              <a:rPr lang="es-419" altLang="es-419" sz="1600" kern="0" dirty="0" smtClean="0">
                <a:solidFill>
                  <a:srgbClr val="000000"/>
                </a:solidFill>
                <a:ea typeface="+mn-ea"/>
              </a:rPr>
              <a:t> Parábola</a:t>
            </a:r>
            <a:endPar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Char char="•"/>
              <a:tabLst/>
              <a:defRPr/>
            </a:pPr>
            <a:r>
              <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Cantar de gesta</a:t>
            </a:r>
            <a:endParaRPr kumimoji="0" lang="es-419"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Char char="•"/>
              <a:tabLst/>
              <a:defRPr/>
            </a:pPr>
            <a:r>
              <a:rPr lang="es-419" altLang="es-419" sz="1600" kern="0" dirty="0" smtClean="0">
                <a:solidFill>
                  <a:srgbClr val="000000"/>
                </a:solidFill>
                <a:ea typeface="+mn-ea"/>
              </a:rPr>
              <a:t> Poema épico</a:t>
            </a:r>
          </a:p>
          <a:p>
            <a:pPr marL="0" marR="0" lvl="0" indent="0" defTabSz="914400" eaLnBrk="1" fontAlgn="auto" latinLnBrk="0" hangingPunct="1">
              <a:lnSpc>
                <a:spcPct val="100000"/>
              </a:lnSpc>
              <a:spcBef>
                <a:spcPts val="0"/>
              </a:spcBef>
              <a:spcAft>
                <a:spcPts val="0"/>
              </a:spcAft>
              <a:buClrTx/>
              <a:buSzTx/>
              <a:buFontTx/>
              <a:buChar char="•"/>
              <a:tabLst/>
              <a:defRPr/>
            </a:pPr>
            <a:r>
              <a:rPr kumimoji="0" lang="es-419"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Romance</a:t>
            </a:r>
            <a:endPar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14"/>
          <p:cNvSpPr>
            <a:spLocks noChangeArrowheads="1"/>
          </p:cNvSpPr>
          <p:nvPr/>
        </p:nvSpPr>
        <p:spPr bwMode="auto">
          <a:xfrm>
            <a:off x="1295400" y="2796059"/>
            <a:ext cx="1201738" cy="5048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defTabSz="914400">
              <a:defRPr/>
            </a:pPr>
            <a:r>
              <a:rPr lang="es-ES" sz="1700" b="1">
                <a:solidFill>
                  <a:srgbClr val="000000"/>
                </a:solidFill>
                <a:latin typeface="Arial" charset="0"/>
                <a:ea typeface="+mn-ea"/>
                <a:cs typeface="Arial" panose="020B0604020202020204" pitchFamily="34" charset="0"/>
              </a:rPr>
              <a:t>Cuento</a:t>
            </a:r>
          </a:p>
        </p:txBody>
      </p:sp>
      <p:sp>
        <p:nvSpPr>
          <p:cNvPr id="10" name="Rectangle 16"/>
          <p:cNvSpPr>
            <a:spLocks noChangeArrowheads="1"/>
          </p:cNvSpPr>
          <p:nvPr/>
        </p:nvSpPr>
        <p:spPr bwMode="auto">
          <a:xfrm>
            <a:off x="3814763" y="2796059"/>
            <a:ext cx="1296987" cy="5032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defTabSz="914400">
              <a:defRPr/>
            </a:pPr>
            <a:r>
              <a:rPr lang="es-ES" sz="1700" b="1">
                <a:solidFill>
                  <a:srgbClr val="000000"/>
                </a:solidFill>
                <a:latin typeface="Arial" charset="0"/>
                <a:ea typeface="+mn-ea"/>
                <a:cs typeface="Arial" panose="020B0604020202020204" pitchFamily="34" charset="0"/>
              </a:rPr>
              <a:t>Novela</a:t>
            </a:r>
          </a:p>
        </p:txBody>
      </p:sp>
      <p:sp>
        <p:nvSpPr>
          <p:cNvPr id="13" name="Text Box 19"/>
          <p:cNvSpPr txBox="1">
            <a:spLocks noChangeArrowheads="1"/>
          </p:cNvSpPr>
          <p:nvPr/>
        </p:nvSpPr>
        <p:spPr bwMode="auto">
          <a:xfrm>
            <a:off x="1938338" y="3441700"/>
            <a:ext cx="559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altLang="es-419" sz="12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Tipos</a:t>
            </a:r>
          </a:p>
        </p:txBody>
      </p:sp>
      <p:sp>
        <p:nvSpPr>
          <p:cNvPr id="14" name="Text Box 20"/>
          <p:cNvSpPr txBox="1">
            <a:spLocks noChangeArrowheads="1"/>
          </p:cNvSpPr>
          <p:nvPr/>
        </p:nvSpPr>
        <p:spPr bwMode="auto">
          <a:xfrm>
            <a:off x="4608513" y="3394075"/>
            <a:ext cx="559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altLang="es-419" sz="12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Tipos</a:t>
            </a:r>
          </a:p>
        </p:txBody>
      </p:sp>
      <p:sp>
        <p:nvSpPr>
          <p:cNvPr id="15" name="Rectangle 21"/>
          <p:cNvSpPr>
            <a:spLocks noChangeArrowheads="1"/>
          </p:cNvSpPr>
          <p:nvPr/>
        </p:nvSpPr>
        <p:spPr bwMode="auto">
          <a:xfrm>
            <a:off x="1295400" y="3767138"/>
            <a:ext cx="21971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70000"/>
              </a:lnSpc>
              <a:spcBef>
                <a:spcPts val="0"/>
              </a:spcBef>
              <a:spcAft>
                <a:spcPts val="0"/>
              </a:spcAft>
              <a:buClrTx/>
              <a:buSzTx/>
              <a:buFontTx/>
              <a:buChar char="•"/>
              <a:tabLst/>
              <a:defRPr/>
            </a:pPr>
            <a:r>
              <a:rPr kumimoji="0" lang="es-ES" altLang="es-419" sz="18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Cuento filosófico</a:t>
            </a:r>
          </a:p>
          <a:p>
            <a:pPr marL="0" marR="0" lvl="0" indent="0" defTabSz="914400" eaLnBrk="1" fontAlgn="auto" latinLnBrk="0" hangingPunct="1">
              <a:lnSpc>
                <a:spcPct val="70000"/>
              </a:lnSpc>
              <a:spcBef>
                <a:spcPts val="0"/>
              </a:spcBef>
              <a:spcAft>
                <a:spcPts val="0"/>
              </a:spcAft>
              <a:buClrTx/>
              <a:buSzTx/>
              <a:buFontTx/>
              <a:buNone/>
              <a:tabLst/>
              <a:defRPr/>
            </a:pPr>
            <a:endPar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70000"/>
              </a:lnSpc>
              <a:spcBef>
                <a:spcPts val="0"/>
              </a:spcBef>
              <a:spcAft>
                <a:spcPts val="0"/>
              </a:spcAft>
              <a:buClrTx/>
              <a:buSzTx/>
              <a:buFontTx/>
              <a:buChar char="•"/>
              <a:tabLst/>
              <a:defRPr/>
            </a:pPr>
            <a:r>
              <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Cuento costumbrista</a:t>
            </a:r>
          </a:p>
          <a:p>
            <a:pPr marL="0" marR="0" lvl="0" indent="0" defTabSz="914400" eaLnBrk="1" fontAlgn="auto" latinLnBrk="0" hangingPunct="1">
              <a:lnSpc>
                <a:spcPct val="70000"/>
              </a:lnSpc>
              <a:spcBef>
                <a:spcPts val="0"/>
              </a:spcBef>
              <a:spcAft>
                <a:spcPts val="0"/>
              </a:spcAft>
              <a:buClrTx/>
              <a:buSzTx/>
              <a:buFontTx/>
              <a:buNone/>
              <a:tabLst/>
              <a:defRPr/>
            </a:pPr>
            <a:endPar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70000"/>
              </a:lnSpc>
              <a:spcBef>
                <a:spcPts val="0"/>
              </a:spcBef>
              <a:spcAft>
                <a:spcPts val="0"/>
              </a:spcAft>
              <a:buClrTx/>
              <a:buSzTx/>
              <a:buFontTx/>
              <a:buChar char="•"/>
              <a:tabLst/>
              <a:defRPr/>
            </a:pPr>
            <a:r>
              <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Cuento fantástico</a:t>
            </a:r>
          </a:p>
          <a:p>
            <a:pPr marL="0" marR="0" lvl="0" indent="0" defTabSz="914400" eaLnBrk="1" fontAlgn="auto" latinLnBrk="0" hangingPunct="1">
              <a:lnSpc>
                <a:spcPct val="70000"/>
              </a:lnSpc>
              <a:spcBef>
                <a:spcPts val="0"/>
              </a:spcBef>
              <a:spcAft>
                <a:spcPts val="0"/>
              </a:spcAft>
              <a:buClrTx/>
              <a:buSzTx/>
              <a:buFontTx/>
              <a:buNone/>
              <a:tabLst/>
              <a:defRPr/>
            </a:pPr>
            <a:endPar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70000"/>
              </a:lnSpc>
              <a:spcBef>
                <a:spcPts val="0"/>
              </a:spcBef>
              <a:spcAft>
                <a:spcPts val="0"/>
              </a:spcAft>
              <a:buClrTx/>
              <a:buSzTx/>
              <a:buFontTx/>
              <a:buChar char="•"/>
              <a:tabLst/>
              <a:defRPr/>
            </a:pPr>
            <a:r>
              <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Microcuento</a:t>
            </a:r>
          </a:p>
        </p:txBody>
      </p:sp>
      <p:sp>
        <p:nvSpPr>
          <p:cNvPr id="16" name="Rectangle 22"/>
          <p:cNvSpPr>
            <a:spLocks noChangeArrowheads="1"/>
          </p:cNvSpPr>
          <p:nvPr/>
        </p:nvSpPr>
        <p:spPr bwMode="auto">
          <a:xfrm>
            <a:off x="3887788" y="3730625"/>
            <a:ext cx="244792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Char char="•"/>
              <a:tabLst/>
              <a:defRPr/>
            </a:pPr>
            <a:r>
              <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Novela picaresca</a:t>
            </a:r>
          </a:p>
          <a:p>
            <a:pPr marL="0" marR="0" lvl="0" indent="0" defTabSz="914400" eaLnBrk="1" fontAlgn="auto" latinLnBrk="0" hangingPunct="1">
              <a:lnSpc>
                <a:spcPct val="100000"/>
              </a:lnSpc>
              <a:spcBef>
                <a:spcPts val="0"/>
              </a:spcBef>
              <a:spcAft>
                <a:spcPts val="0"/>
              </a:spcAft>
              <a:buClrTx/>
              <a:buSzTx/>
              <a:buFontTx/>
              <a:buChar char="•"/>
              <a:tabLst/>
              <a:defRPr/>
            </a:pPr>
            <a:r>
              <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Novela costumbrista</a:t>
            </a:r>
          </a:p>
          <a:p>
            <a:pPr marL="0" marR="0" lvl="0" indent="0" defTabSz="914400" eaLnBrk="1" fontAlgn="auto" latinLnBrk="0" hangingPunct="1">
              <a:lnSpc>
                <a:spcPct val="100000"/>
              </a:lnSpc>
              <a:spcBef>
                <a:spcPts val="0"/>
              </a:spcBef>
              <a:spcAft>
                <a:spcPts val="0"/>
              </a:spcAft>
              <a:buClrTx/>
              <a:buSzTx/>
              <a:buFontTx/>
              <a:buChar char="•"/>
              <a:tabLst/>
              <a:defRPr/>
            </a:pPr>
            <a:r>
              <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Novela histórica</a:t>
            </a:r>
          </a:p>
          <a:p>
            <a:pPr marL="0" marR="0" lvl="0" indent="0" defTabSz="914400" eaLnBrk="1" fontAlgn="auto" latinLnBrk="0" hangingPunct="1">
              <a:lnSpc>
                <a:spcPct val="100000"/>
              </a:lnSpc>
              <a:spcBef>
                <a:spcPts val="0"/>
              </a:spcBef>
              <a:spcAft>
                <a:spcPts val="0"/>
              </a:spcAft>
              <a:buClrTx/>
              <a:buSzTx/>
              <a:buFontTx/>
              <a:buChar char="•"/>
              <a:tabLst/>
              <a:defRPr/>
            </a:pPr>
            <a:r>
              <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Novela de formación</a:t>
            </a:r>
          </a:p>
          <a:p>
            <a:pPr marL="0" marR="0" lvl="0" indent="0" defTabSz="914400" eaLnBrk="1" fontAlgn="auto" latinLnBrk="0" hangingPunct="1">
              <a:lnSpc>
                <a:spcPct val="100000"/>
              </a:lnSpc>
              <a:spcBef>
                <a:spcPts val="0"/>
              </a:spcBef>
              <a:spcAft>
                <a:spcPts val="0"/>
              </a:spcAft>
              <a:buClrTx/>
              <a:buSzTx/>
              <a:buFontTx/>
              <a:buChar char="•"/>
              <a:tabLst/>
              <a:defRPr/>
            </a:pPr>
            <a:r>
              <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Novela social</a:t>
            </a:r>
          </a:p>
          <a:p>
            <a:pPr marL="0" marR="0" lvl="0" indent="0" defTabSz="914400" eaLnBrk="1" fontAlgn="auto" latinLnBrk="0" hangingPunct="1">
              <a:lnSpc>
                <a:spcPct val="100000"/>
              </a:lnSpc>
              <a:spcBef>
                <a:spcPts val="0"/>
              </a:spcBef>
              <a:spcAft>
                <a:spcPts val="0"/>
              </a:spcAft>
              <a:buClrTx/>
              <a:buSzTx/>
              <a:buFontTx/>
              <a:buChar char="•"/>
              <a:tabLst/>
              <a:defRPr/>
            </a:pPr>
            <a:r>
              <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Novela negra</a:t>
            </a:r>
          </a:p>
          <a:p>
            <a:pPr marL="0" marR="0" lvl="0" indent="0" defTabSz="914400" eaLnBrk="1" fontAlgn="auto" latinLnBrk="0" hangingPunct="1">
              <a:lnSpc>
                <a:spcPct val="100000"/>
              </a:lnSpc>
              <a:spcBef>
                <a:spcPts val="0"/>
              </a:spcBef>
              <a:spcAft>
                <a:spcPts val="0"/>
              </a:spcAft>
              <a:buClrTx/>
              <a:buSzTx/>
              <a:buFontTx/>
              <a:buChar char="•"/>
              <a:tabLst/>
              <a:defRPr/>
            </a:pPr>
            <a:r>
              <a:rPr kumimoji="0" lang="es-ES" altLang="es-419" sz="160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Novela de aventuras</a:t>
            </a:r>
          </a:p>
          <a:p>
            <a:pPr marL="0" marR="0" lvl="0" indent="0" defTabSz="914400" eaLnBrk="1" fontAlgn="auto" latinLnBrk="0" hangingPunct="1">
              <a:lnSpc>
                <a:spcPct val="100000"/>
              </a:lnSpc>
              <a:spcBef>
                <a:spcPts val="0"/>
              </a:spcBef>
              <a:spcAft>
                <a:spcPts val="0"/>
              </a:spcAft>
              <a:buClrTx/>
              <a:buSzTx/>
              <a:buFontTx/>
              <a:buChar char="•"/>
              <a:tabLst/>
              <a:defRPr/>
            </a:pPr>
            <a:endParaRPr kumimoji="0" lang="es-ES" altLang="es-419" sz="16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20" name="Conector recto de flecha 19"/>
          <p:cNvCxnSpPr>
            <a:stCxn id="3" idx="3"/>
          </p:cNvCxnSpPr>
          <p:nvPr/>
        </p:nvCxnSpPr>
        <p:spPr>
          <a:xfrm>
            <a:off x="4211638" y="2057139"/>
            <a:ext cx="2124075" cy="261"/>
          </a:xfrm>
          <a:prstGeom prst="straightConnector1">
            <a:avLst/>
          </a:prstGeom>
          <a:ln w="3175">
            <a:tailEnd type="triangle"/>
          </a:ln>
          <a:effectLst/>
        </p:spPr>
        <p:style>
          <a:lnRef idx="2">
            <a:schemeClr val="accent1"/>
          </a:lnRef>
          <a:fillRef idx="0">
            <a:schemeClr val="accent1"/>
          </a:fillRef>
          <a:effectRef idx="1">
            <a:schemeClr val="accent1"/>
          </a:effectRef>
          <a:fontRef idx="minor">
            <a:schemeClr val="tx1"/>
          </a:fontRef>
        </p:style>
      </p:cxnSp>
      <p:cxnSp>
        <p:nvCxnSpPr>
          <p:cNvPr id="22" name="Conector recto de flecha 21"/>
          <p:cNvCxnSpPr>
            <a:stCxn id="3" idx="2"/>
          </p:cNvCxnSpPr>
          <p:nvPr/>
        </p:nvCxnSpPr>
        <p:spPr>
          <a:xfrm>
            <a:off x="2951163" y="2413470"/>
            <a:ext cx="1260475" cy="269572"/>
          </a:xfrm>
          <a:prstGeom prst="straightConnector1">
            <a:avLst/>
          </a:prstGeom>
          <a:ln w="3175">
            <a:tailEnd type="triangle"/>
          </a:ln>
          <a:effectLst/>
        </p:spPr>
        <p:style>
          <a:lnRef idx="2">
            <a:schemeClr val="accent1"/>
          </a:lnRef>
          <a:fillRef idx="0">
            <a:schemeClr val="accent1"/>
          </a:fillRef>
          <a:effectRef idx="1">
            <a:schemeClr val="accent1"/>
          </a:effectRef>
          <a:fontRef idx="minor">
            <a:schemeClr val="tx1"/>
          </a:fontRef>
        </p:style>
      </p:cxnSp>
      <p:cxnSp>
        <p:nvCxnSpPr>
          <p:cNvPr id="24" name="Conector recto de flecha 23"/>
          <p:cNvCxnSpPr>
            <a:stCxn id="3" idx="2"/>
          </p:cNvCxnSpPr>
          <p:nvPr/>
        </p:nvCxnSpPr>
        <p:spPr>
          <a:xfrm flipH="1">
            <a:off x="1828800" y="2413470"/>
            <a:ext cx="1122363" cy="269572"/>
          </a:xfrm>
          <a:prstGeom prst="straightConnector1">
            <a:avLst/>
          </a:prstGeom>
          <a:ln w="3175">
            <a:tailEnd type="triangle"/>
          </a:ln>
          <a:effectLst/>
        </p:spPr>
        <p:style>
          <a:lnRef idx="2">
            <a:schemeClr val="accent1"/>
          </a:lnRef>
          <a:fillRef idx="0">
            <a:schemeClr val="accent1"/>
          </a:fillRef>
          <a:effectRef idx="1">
            <a:schemeClr val="accent1"/>
          </a:effectRef>
          <a:fontRef idx="minor">
            <a:schemeClr val="tx1"/>
          </a:fontRef>
        </p:style>
      </p:cxnSp>
      <p:cxnSp>
        <p:nvCxnSpPr>
          <p:cNvPr id="26" name="Conector recto 25"/>
          <p:cNvCxnSpPr>
            <a:stCxn id="10" idx="2"/>
          </p:cNvCxnSpPr>
          <p:nvPr/>
        </p:nvCxnSpPr>
        <p:spPr>
          <a:xfrm>
            <a:off x="4463257" y="3299296"/>
            <a:ext cx="459" cy="47895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8" name="Conector recto 27"/>
          <p:cNvCxnSpPr>
            <a:stCxn id="8" idx="2"/>
          </p:cNvCxnSpPr>
          <p:nvPr/>
        </p:nvCxnSpPr>
        <p:spPr>
          <a:xfrm>
            <a:off x="1896269" y="3300884"/>
            <a:ext cx="0" cy="60937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0" name="Text Box 4" descr="Mármol verde"/>
          <p:cNvSpPr txBox="1">
            <a:spLocks noChangeArrowheads="1"/>
          </p:cNvSpPr>
          <p:nvPr/>
        </p:nvSpPr>
        <p:spPr bwMode="auto">
          <a:xfrm>
            <a:off x="2261544" y="476616"/>
            <a:ext cx="4603654" cy="40011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u="sng">
                <a:solidFill>
                  <a:schemeClr val="tx1"/>
                </a:solidFill>
                <a:latin typeface="Arial" panose="020B0604020202020204" pitchFamily="34" charset="0"/>
                <a:ea typeface="MS PGothic" panose="020B0600070205080204" pitchFamily="34" charset="-128"/>
              </a:defRPr>
            </a:lvl1pPr>
            <a:lvl2pPr marL="742950" indent="-285750" eaLnBrk="0" hangingPunct="0">
              <a:defRPr u="sng">
                <a:solidFill>
                  <a:schemeClr val="tx1"/>
                </a:solidFill>
                <a:latin typeface="Arial" panose="020B0604020202020204" pitchFamily="34" charset="0"/>
                <a:ea typeface="MS PGothic" panose="020B0600070205080204" pitchFamily="34" charset="-128"/>
              </a:defRPr>
            </a:lvl2pPr>
            <a:lvl3pPr marL="1143000" indent="-228600" eaLnBrk="0" hangingPunct="0">
              <a:defRPr u="sng">
                <a:solidFill>
                  <a:schemeClr val="tx1"/>
                </a:solidFill>
                <a:latin typeface="Arial" panose="020B0604020202020204" pitchFamily="34" charset="0"/>
                <a:ea typeface="MS PGothic" panose="020B0600070205080204" pitchFamily="34" charset="-128"/>
              </a:defRPr>
            </a:lvl3pPr>
            <a:lvl4pPr marL="1600200" indent="-228600" eaLnBrk="0" hangingPunct="0">
              <a:defRPr u="sng">
                <a:solidFill>
                  <a:schemeClr val="tx1"/>
                </a:solidFill>
                <a:latin typeface="Arial" panose="020B0604020202020204" pitchFamily="34" charset="0"/>
                <a:ea typeface="MS PGothic" panose="020B0600070205080204" pitchFamily="34" charset="-128"/>
              </a:defRPr>
            </a:lvl4pPr>
            <a:lvl5pPr marL="2057400" indent="-228600" eaLnBrk="0" hangingPunct="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altLang="es-419" sz="20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rPr>
              <a:t>Manifestaciones narrativas</a:t>
            </a:r>
            <a:endParaRPr kumimoji="0" lang="es-ES_tradnl" altLang="es-419" sz="2000" b="1"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250230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3 Rectángulo"/>
          <p:cNvSpPr/>
          <p:nvPr/>
        </p:nvSpPr>
        <p:spPr bwMode="auto">
          <a:xfrm>
            <a:off x="597877" y="1371600"/>
            <a:ext cx="8153495" cy="4941277"/>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sng" strike="noStrike" kern="0" cap="none" spc="0" normalizeH="0" baseline="0" noProof="0">
              <a:ln>
                <a:noFill/>
              </a:ln>
              <a:solidFill>
                <a:srgbClr val="FFFFFF"/>
              </a:solidFill>
              <a:effectLst/>
              <a:uLnTx/>
              <a:uFillTx/>
              <a:latin typeface="Arial"/>
              <a:ea typeface="+mn-ea"/>
              <a:cs typeface="+mn-cs"/>
            </a:endParaRPr>
          </a:p>
        </p:txBody>
      </p:sp>
      <p:pic>
        <p:nvPicPr>
          <p:cNvPr id="3"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9208"/>
          <a:stretch/>
        </p:blipFill>
        <p:spPr bwMode="auto">
          <a:xfrm>
            <a:off x="5228318" y="2652346"/>
            <a:ext cx="2848707" cy="344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oseidon"/>
          <p:cNvPicPr>
            <a:picLocks noChangeAspect="1" noChangeArrowheads="1"/>
          </p:cNvPicPr>
          <p:nvPr/>
        </p:nvPicPr>
        <p:blipFill rotWithShape="1">
          <a:blip r:embed="rId3">
            <a:extLst>
              <a:ext uri="{28A0092B-C50C-407E-A947-70E740481C1C}">
                <a14:useLocalDpi xmlns:a14="http://schemas.microsoft.com/office/drawing/2010/main" val="0"/>
              </a:ext>
            </a:extLst>
          </a:blip>
          <a:srcRect l="20263" t="21033" r="21347" b="19099"/>
          <a:stretch/>
        </p:blipFill>
        <p:spPr bwMode="auto">
          <a:xfrm>
            <a:off x="1037493" y="3323493"/>
            <a:ext cx="3851030" cy="286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30bir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2376" y="227501"/>
            <a:ext cx="3973728" cy="233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The_Mutiliation_of_Uranus_by_Satur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082" y="1541585"/>
            <a:ext cx="5409852" cy="204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6"/>
          <p:cNvSpPr txBox="1">
            <a:spLocks noChangeArrowheads="1"/>
          </p:cNvSpPr>
          <p:nvPr/>
        </p:nvSpPr>
        <p:spPr bwMode="auto">
          <a:xfrm>
            <a:off x="2297140" y="395587"/>
            <a:ext cx="2132315" cy="757130"/>
          </a:xfrm>
          <a:prstGeom prst="rect">
            <a:avLst/>
          </a:prstGeom>
          <a:noFill/>
          <a:ln w="9525">
            <a:noFill/>
            <a:miter lim="800000"/>
            <a:headEnd/>
            <a:tailEnd/>
          </a:ln>
        </p:spPr>
        <p:txBody>
          <a:bodyPr wrap="none">
            <a:spAutoFit/>
          </a:bodyPr>
          <a:lstStyle/>
          <a:p>
            <a:pPr algn="just" defTabSz="914400">
              <a:lnSpc>
                <a:spcPct val="90000"/>
              </a:lnSpc>
            </a:pPr>
            <a:r>
              <a:rPr lang="es-CL" sz="2400" b="1" dirty="0" smtClean="0">
                <a:latin typeface="Arial" charset="0"/>
                <a:ea typeface="ＭＳ Ｐゴシック" pitchFamily="-107" charset="-128"/>
                <a:cs typeface="+mn-cs"/>
              </a:rPr>
              <a:t>O</a:t>
            </a:r>
            <a:r>
              <a:rPr lang="es-419" sz="2400" b="1" dirty="0" err="1" smtClean="0">
                <a:latin typeface="Arial" charset="0"/>
                <a:ea typeface="ＭＳ Ｐゴシック" pitchFamily="-107" charset="-128"/>
                <a:cs typeface="+mn-cs"/>
              </a:rPr>
              <a:t>rígenes</a:t>
            </a:r>
            <a:r>
              <a:rPr lang="es-419" sz="2400" b="1" dirty="0" smtClean="0">
                <a:latin typeface="Arial" charset="0"/>
                <a:ea typeface="ＭＳ Ｐゴシック" pitchFamily="-107" charset="-128"/>
                <a:cs typeface="+mn-cs"/>
              </a:rPr>
              <a:t> del </a:t>
            </a:r>
          </a:p>
          <a:p>
            <a:pPr algn="ctr" defTabSz="914400">
              <a:lnSpc>
                <a:spcPct val="90000"/>
              </a:lnSpc>
            </a:pPr>
            <a:r>
              <a:rPr lang="es-419" sz="2400" b="1" dirty="0" smtClean="0">
                <a:latin typeface="Arial" charset="0"/>
                <a:ea typeface="ＭＳ Ｐゴシック" pitchFamily="-107" charset="-128"/>
                <a:cs typeface="+mn-cs"/>
              </a:rPr>
              <a:t>Teatro</a:t>
            </a:r>
            <a:endParaRPr lang="es-419" b="1" dirty="0" smtClean="0">
              <a:latin typeface="Arial" charset="0"/>
              <a:ea typeface="ＭＳ Ｐゴシック" pitchFamily="-107" charset="-128"/>
              <a:cs typeface="+mn-cs"/>
            </a:endParaRPr>
          </a:p>
        </p:txBody>
      </p:sp>
    </p:spTree>
    <p:extLst>
      <p:ext uri="{BB962C8B-B14F-4D97-AF65-F5344CB8AC3E}">
        <p14:creationId xmlns:p14="http://schemas.microsoft.com/office/powerpoint/2010/main" val="3341420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ón U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USS.pot</Template>
  <TotalTime>6662</TotalTime>
  <Words>1837</Words>
  <Application>Microsoft Office PowerPoint</Application>
  <PresentationFormat>Presentación en pantalla (4:3)</PresentationFormat>
  <Paragraphs>301</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ＭＳ Ｐゴシック</vt:lpstr>
      <vt:lpstr>ＭＳ Ｐゴシック</vt:lpstr>
      <vt:lpstr>Arial</vt:lpstr>
      <vt:lpstr>Calibri</vt:lpstr>
      <vt:lpstr>Times New Roman</vt:lpstr>
      <vt:lpstr>Presentación USS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ppt</dc:title>
  <dc:creator>Mac Dise</dc:creator>
  <cp:lastModifiedBy>Alexie Paredes Monasterio</cp:lastModifiedBy>
  <cp:revision>632</cp:revision>
  <dcterms:created xsi:type="dcterms:W3CDTF">2012-08-31T14:57:00Z</dcterms:created>
  <dcterms:modified xsi:type="dcterms:W3CDTF">2014-10-14T21:38:21Z</dcterms:modified>
</cp:coreProperties>
</file>