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04" r:id="rId2"/>
    <p:sldId id="512" r:id="rId3"/>
    <p:sldId id="506" r:id="rId4"/>
    <p:sldId id="509" r:id="rId5"/>
    <p:sldId id="513" r:id="rId6"/>
    <p:sldId id="529" r:id="rId7"/>
    <p:sldId id="527" r:id="rId8"/>
    <p:sldId id="528" r:id="rId9"/>
    <p:sldId id="514" r:id="rId10"/>
    <p:sldId id="511" r:id="rId11"/>
    <p:sldId id="515" r:id="rId12"/>
    <p:sldId id="516" r:id="rId13"/>
    <p:sldId id="519" r:id="rId14"/>
    <p:sldId id="521" r:id="rId15"/>
    <p:sldId id="526" r:id="rId16"/>
    <p:sldId id="510" r:id="rId17"/>
    <p:sldId id="522" r:id="rId18"/>
    <p:sldId id="523" r:id="rId19"/>
    <p:sldId id="525" r:id="rId20"/>
  </p:sldIdLst>
  <p:sldSz cx="9144000" cy="6858000" type="screen4x3"/>
  <p:notesSz cx="6858000" cy="9144000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0" autoAdjust="0"/>
    <p:restoredTop sz="94764" autoAdjust="0"/>
  </p:normalViewPr>
  <p:slideViewPr>
    <p:cSldViewPr snapToGrid="0" snapToObjects="1">
      <p:cViewPr varScale="1">
        <p:scale>
          <a:sx n="55" d="100"/>
          <a:sy n="55" d="100"/>
        </p:scale>
        <p:origin x="84" y="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75A1B-33B6-45DF-BB03-50BC19E86DA4}" type="datetimeFigureOut">
              <a:rPr lang="es-CL" smtClean="0"/>
              <a:t>08-07-2014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F8722-A707-414C-BDD7-150DF83D81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1513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348BD-8995-2F4D-9A88-CE5BBC7E08E2}" type="datetimeFigureOut">
              <a:rPr lang="es-ES"/>
              <a:pPr>
                <a:defRPr/>
              </a:pPr>
              <a:t>08/07/2014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6C060-8C5B-D24D-A7F4-F272E815EE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2429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4208D-02D0-844F-8F98-594E65ABB306}" type="datetimeFigureOut">
              <a:rPr lang="es-ES"/>
              <a:pPr>
                <a:defRPr/>
              </a:pPr>
              <a:t>08/07/2014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835E1-4345-724E-B55F-D350E9C044F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186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0F1F3-9A38-8448-AD92-C38D5EC07CC5}" type="datetimeFigureOut">
              <a:rPr lang="es-ES"/>
              <a:pPr>
                <a:defRPr/>
              </a:pPr>
              <a:t>08/07/2014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EF801-D34A-9646-8685-07ABD8FC725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829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5DCCD-CE12-FA46-898D-74726E7EC98B}" type="datetimeFigureOut">
              <a:rPr lang="es-ES"/>
              <a:pPr>
                <a:defRPr/>
              </a:pPr>
              <a:t>08/07/2014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FDAAC-3EB5-DC49-B906-9CBF3874EE2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252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6A957-869E-9340-AB2A-82E8F6F9D064}" type="datetimeFigureOut">
              <a:rPr lang="es-ES"/>
              <a:pPr>
                <a:defRPr/>
              </a:pPr>
              <a:t>08/07/2014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0FCD1-EA83-4C4D-9DFC-FCF441AABA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06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C1A73-786B-C148-8BE2-37B63AEB10C0}" type="datetimeFigureOut">
              <a:rPr lang="es-ES"/>
              <a:pPr>
                <a:defRPr/>
              </a:pPr>
              <a:t>08/07/2014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EEA60-64E4-3443-BD00-98E6606307A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108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C8201-A979-B446-8C6B-86799D65DACD}" type="datetimeFigureOut">
              <a:rPr lang="es-ES"/>
              <a:pPr>
                <a:defRPr/>
              </a:pPr>
              <a:t>08/07/2014</a:t>
            </a:fld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74B9F-1C69-8A44-BF68-4B4F661AF6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0270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6C960-BC47-CE48-A018-F82928F20B9C}" type="datetimeFigureOut">
              <a:rPr lang="es-ES"/>
              <a:pPr>
                <a:defRPr/>
              </a:pPr>
              <a:t>08/07/2014</a:t>
            </a:fld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3ADB7-AC7B-0540-A9DD-E8455334658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593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45AFA-88E5-664D-8B3D-130D977F94B4}" type="datetimeFigureOut">
              <a:rPr lang="es-ES"/>
              <a:pPr>
                <a:defRPr/>
              </a:pPr>
              <a:t>08/07/2014</a:t>
            </a:fld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1A6E0-806A-ED4F-8A21-F76AE115C9D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6537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E7654-DAC1-284A-9F5E-1C4120C6C117}" type="datetimeFigureOut">
              <a:rPr lang="es-ES"/>
              <a:pPr>
                <a:defRPr/>
              </a:pPr>
              <a:t>08/07/2014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01071-517A-C24D-929A-5FFA9483201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90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321F4-0231-FC47-89C9-2D89E9E1BB56}" type="datetimeFigureOut">
              <a:rPr lang="es-ES"/>
              <a:pPr>
                <a:defRPr/>
              </a:pPr>
              <a:t>08/07/2014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5009C-0232-654A-9845-DF6D9C62D10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5994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951FED1-C911-2B46-973F-44B8DD1C7CAA}" type="datetimeFigureOut">
              <a:rPr lang="es-ES"/>
              <a:pPr>
                <a:defRPr/>
              </a:pPr>
              <a:t>08/07/2014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7A4AA11-BD40-3342-8EA0-E64DF41475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5gBg9hl0cKM/UUuetKBOuhI/AAAAAAAAAEs/zWDQdMufRrw/s1600/boy-girl-read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992" y="4034855"/>
            <a:ext cx="4925877" cy="24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0" y="2433075"/>
            <a:ext cx="80645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914400"/>
            <a:r>
              <a:rPr lang="es-ES" sz="4100" b="1" dirty="0">
                <a:solidFill>
                  <a:srgbClr val="0054A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-107" charset="-128"/>
                <a:cs typeface="+mn-cs"/>
              </a:rPr>
              <a:t>LENGUAJE Y COMUNICACIÓN</a:t>
            </a:r>
            <a:endParaRPr lang="es-ES" sz="4100" b="1" dirty="0">
              <a:solidFill>
                <a:srgbClr val="0054A8"/>
              </a:solidFill>
              <a:latin typeface="Calibri" pitchFamily="34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880246" y="3372366"/>
            <a:ext cx="299312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defTabSz="914400">
              <a:lnSpc>
                <a:spcPct val="90000"/>
              </a:lnSpc>
            </a:pPr>
            <a:r>
              <a:rPr lang="es-CL" sz="2400" b="1" dirty="0" smtClean="0">
                <a:solidFill>
                  <a:srgbClr val="808080"/>
                </a:solidFill>
                <a:latin typeface="Arial" charset="0"/>
                <a:ea typeface="ＭＳ Ｐゴシック" pitchFamily="-107" charset="-128"/>
                <a:cs typeface="+mn-cs"/>
              </a:rPr>
              <a:t>Clase</a:t>
            </a:r>
            <a:r>
              <a:rPr lang="es-419" sz="2400" b="1" dirty="0" smtClean="0">
                <a:solidFill>
                  <a:srgbClr val="808080"/>
                </a:solidFill>
                <a:latin typeface="Arial" charset="0"/>
                <a:ea typeface="ＭＳ Ｐゴシック" pitchFamily="-107" charset="-128"/>
                <a:cs typeface="+mn-cs"/>
              </a:rPr>
              <a:t> 12</a:t>
            </a:r>
            <a:endParaRPr lang="es-CL" sz="2400" b="1" dirty="0">
              <a:solidFill>
                <a:srgbClr val="808080"/>
              </a:solidFill>
              <a:latin typeface="Arial" charset="0"/>
              <a:ea typeface="ＭＳ Ｐゴシック" pitchFamily="-107" charset="-128"/>
              <a:cs typeface="+mn-cs"/>
            </a:endParaRPr>
          </a:p>
          <a:p>
            <a:pPr marL="342900" indent="-342900" algn="just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419" b="1" dirty="0" smtClean="0">
                <a:solidFill>
                  <a:srgbClr val="808080"/>
                </a:solidFill>
                <a:latin typeface="Arial" charset="0"/>
                <a:ea typeface="ＭＳ Ｐゴシック" pitchFamily="-107" charset="-128"/>
                <a:cs typeface="+mn-cs"/>
              </a:rPr>
              <a:t>Comprensión Lectora:</a:t>
            </a:r>
          </a:p>
          <a:p>
            <a:pPr marL="800100" lvl="1" indent="-342900" algn="just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419" b="1" dirty="0" smtClean="0">
                <a:solidFill>
                  <a:srgbClr val="808080"/>
                </a:solidFill>
                <a:latin typeface="Arial" charset="0"/>
                <a:ea typeface="ＭＳ Ｐゴシック" pitchFamily="-107" charset="-128"/>
                <a:cs typeface="+mn-cs"/>
              </a:rPr>
              <a:t>Análisis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6571370" y="6470530"/>
            <a:ext cx="2337499" cy="24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defTabSz="914400">
              <a:lnSpc>
                <a:spcPct val="90000"/>
              </a:lnSpc>
            </a:pPr>
            <a:r>
              <a:rPr lang="es-CL" sz="1100" b="1" dirty="0" smtClean="0">
                <a:solidFill>
                  <a:srgbClr val="808080"/>
                </a:solidFill>
                <a:latin typeface="Arial" charset="0"/>
                <a:ea typeface="ＭＳ Ｐゴシック" pitchFamily="-107" charset="-128"/>
                <a:cs typeface="+mn-cs"/>
              </a:rPr>
              <a:t>P</a:t>
            </a:r>
            <a:r>
              <a:rPr lang="es-419" sz="1100" b="1" dirty="0" err="1" smtClean="0">
                <a:solidFill>
                  <a:srgbClr val="808080"/>
                </a:solidFill>
                <a:latin typeface="Arial" charset="0"/>
                <a:ea typeface="ＭＳ Ｐゴシック" pitchFamily="-107" charset="-128"/>
                <a:cs typeface="+mn-cs"/>
              </a:rPr>
              <a:t>rof</a:t>
            </a:r>
            <a:r>
              <a:rPr lang="es-419" sz="1100" b="1" dirty="0" smtClean="0">
                <a:solidFill>
                  <a:srgbClr val="808080"/>
                </a:solidFill>
                <a:latin typeface="Arial" charset="0"/>
                <a:ea typeface="ＭＳ Ｐゴシック" pitchFamily="-107" charset="-128"/>
                <a:cs typeface="+mn-cs"/>
              </a:rPr>
              <a:t>. Alexie Paredes Monasterio</a:t>
            </a:r>
            <a:endParaRPr lang="es-ES" sz="1100" b="1" dirty="0">
              <a:solidFill>
                <a:srgbClr val="808080"/>
              </a:solidFill>
              <a:latin typeface="Arial" charset="0"/>
              <a:ea typeface="ＭＳ Ｐゴシック" pitchFamily="-10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0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5 CuadroTexto"/>
          <p:cNvSpPr txBox="1">
            <a:spLocks noChangeArrowheads="1"/>
          </p:cNvSpPr>
          <p:nvPr/>
        </p:nvSpPr>
        <p:spPr bwMode="auto">
          <a:xfrm>
            <a:off x="3887681" y="660306"/>
            <a:ext cx="1875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419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318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Ejemplo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2819" y="3873840"/>
            <a:ext cx="7003371" cy="250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120000"/>
              </a:lnSpc>
            </a:pPr>
            <a:r>
              <a:rPr lang="es-ES" altLang="es-419" sz="1600" b="1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Pregunta de </a:t>
            </a:r>
            <a:r>
              <a:rPr lang="es-419" altLang="es-419" sz="1600" b="1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análisis</a:t>
            </a:r>
            <a:endParaRPr lang="es-ES" altLang="es-419" sz="1600" b="1" dirty="0" smtClean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</a:pPr>
            <a:r>
              <a:rPr lang="es-ES" altLang="es-419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De acuerdo con el texto, es correcto afirmar que la apariencia de </a:t>
            </a:r>
            <a:r>
              <a:rPr lang="es-ES" altLang="es-419" sz="1600" dirty="0" err="1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Fangorn</a:t>
            </a:r>
            <a:endParaRPr lang="es-ES" altLang="es-419" sz="1600" dirty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</a:pPr>
            <a:endParaRPr lang="es-ES" altLang="es-419" sz="1600" dirty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  <a:p>
            <a:pPr defTabSz="914400" eaLnBrk="1" hangingPunct="1"/>
            <a:r>
              <a:rPr lang="es-ES" altLang="es-419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A)   asustaba a los hombres </a:t>
            </a:r>
            <a:r>
              <a:rPr lang="es-ES" altLang="es-419" sz="1600" dirty="0" err="1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Bárbol</a:t>
            </a:r>
            <a:r>
              <a:rPr lang="es-ES" altLang="es-419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.</a:t>
            </a:r>
          </a:p>
          <a:p>
            <a:pPr defTabSz="914400" eaLnBrk="1" hangingPunct="1"/>
            <a:r>
              <a:rPr lang="es-ES" altLang="es-419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B)   delataba su carácter.</a:t>
            </a:r>
          </a:p>
          <a:p>
            <a:pPr defTabSz="914400" eaLnBrk="1" hangingPunct="1"/>
            <a:r>
              <a:rPr lang="es-ES" altLang="es-419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C)   contenía elementos contradictorios.</a:t>
            </a:r>
          </a:p>
          <a:p>
            <a:pPr defTabSz="914400" eaLnBrk="1" hangingPunct="1"/>
            <a:r>
              <a:rPr lang="es-ES" altLang="es-419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D)   era más propia de un hombre que de un árbol.</a:t>
            </a:r>
          </a:p>
          <a:p>
            <a:pPr defTabSz="914400" eaLnBrk="1" hangingPunct="1"/>
            <a:r>
              <a:rPr lang="es-ES" altLang="es-419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E)   revelaba una vida llena de privaciones.</a:t>
            </a:r>
          </a:p>
          <a:p>
            <a:pPr defTabSz="914400" eaLnBrk="1" hangingPunct="1">
              <a:lnSpc>
                <a:spcPct val="120000"/>
              </a:lnSpc>
            </a:pPr>
            <a:endParaRPr lang="es-419" altLang="es-419" sz="1600" dirty="0" smtClean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87338" y="1455826"/>
            <a:ext cx="8605837" cy="2197525"/>
          </a:xfrm>
          <a:prstGeom prst="rect">
            <a:avLst/>
          </a:prstGeom>
          <a:solidFill>
            <a:srgbClr val="333399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 eaLnBrk="1" hangingPunct="1"/>
            <a:r>
              <a:rPr lang="es-ES" altLang="es-419" sz="17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“Medio Hombres, medio árboles, medían más de cuatro metros de altura, y el más viejo de ellos llevaba vividas en la Tierra Media nueve Edades de las Estrellas y del Sol. El Señor de los </a:t>
            </a:r>
            <a:r>
              <a:rPr lang="es-419" altLang="es-419" sz="1700" dirty="0" err="1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E</a:t>
            </a:r>
            <a:r>
              <a:rPr lang="es-ES" altLang="es-419" sz="1700" dirty="0" err="1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nts</a:t>
            </a:r>
            <a:r>
              <a:rPr lang="es-ES" altLang="es-419" sz="17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era </a:t>
            </a:r>
            <a:r>
              <a:rPr lang="es-ES" altLang="es-419" sz="1700" dirty="0" err="1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Fangorn</a:t>
            </a:r>
            <a:r>
              <a:rPr lang="es-ES" altLang="es-419" sz="17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, a quien en la lengua común llamaban </a:t>
            </a:r>
            <a:r>
              <a:rPr lang="es-ES" altLang="es-419" sz="1700" dirty="0" err="1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Bárbol</a:t>
            </a:r>
            <a:r>
              <a:rPr lang="es-ES" altLang="es-419" sz="17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. Era enorme y anciano, puesto que pertenecía a la raza más alta y más fuerte nacida en el mundo. El tronco de áspera corteza de </a:t>
            </a:r>
            <a:r>
              <a:rPr lang="es-ES" altLang="es-419" sz="1700" dirty="0" err="1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Bárbol</a:t>
            </a:r>
            <a:r>
              <a:rPr lang="es-ES" altLang="es-419" sz="17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era como el de un roble o un haya, pero sus brazos como ramas eran suaves y lisos, y poseía unas nudosas manos de siete dedos”.</a:t>
            </a:r>
          </a:p>
          <a:p>
            <a:pPr algn="just" defTabSz="914400" eaLnBrk="1" hangingPunct="1">
              <a:lnSpc>
                <a:spcPct val="40000"/>
              </a:lnSpc>
            </a:pPr>
            <a:endParaRPr lang="es-ES" altLang="es-419" sz="1700" dirty="0" smtClean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  <a:p>
            <a:pPr algn="r" defTabSz="914400" eaLnBrk="1" hangingPunct="1"/>
            <a:r>
              <a:rPr lang="es-ES" altLang="es-419" sz="11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                                            J. R. R. Tolkien, </a:t>
            </a:r>
            <a:r>
              <a:rPr lang="es-ES" altLang="es-419" sz="1100" i="1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El Señor de los Anillos.</a:t>
            </a:r>
          </a:p>
        </p:txBody>
      </p:sp>
    </p:spTree>
    <p:extLst>
      <p:ext uri="{BB962C8B-B14F-4D97-AF65-F5344CB8AC3E}">
        <p14:creationId xmlns:p14="http://schemas.microsoft.com/office/powerpoint/2010/main" val="371920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5 CuadroTexto"/>
          <p:cNvSpPr txBox="1">
            <a:spLocks noChangeArrowheads="1"/>
          </p:cNvSpPr>
          <p:nvPr/>
        </p:nvSpPr>
        <p:spPr bwMode="auto">
          <a:xfrm>
            <a:off x="3887681" y="660306"/>
            <a:ext cx="1875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419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318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Ejemplo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2819" y="3873840"/>
            <a:ext cx="7003371" cy="250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120000"/>
              </a:lnSpc>
            </a:pPr>
            <a:r>
              <a:rPr lang="es-ES" altLang="es-419" sz="1600" b="1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Pregunta de </a:t>
            </a:r>
            <a:r>
              <a:rPr lang="es-419" altLang="es-419" sz="1600" b="1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análisis</a:t>
            </a:r>
            <a:endParaRPr lang="es-ES" altLang="es-419" sz="1600" b="1" dirty="0" smtClean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</a:pPr>
            <a:r>
              <a:rPr lang="es-ES" altLang="es-419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De acuerdo con el texto, es correcto afirmar que la </a:t>
            </a:r>
            <a:r>
              <a:rPr lang="es-ES" altLang="es-419" sz="1600" dirty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apariencia</a:t>
            </a:r>
            <a:r>
              <a:rPr lang="es-ES" altLang="es-419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de </a:t>
            </a:r>
            <a:r>
              <a:rPr lang="es-ES" altLang="es-419" sz="1600" dirty="0" err="1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Fangorn</a:t>
            </a:r>
            <a:endParaRPr lang="es-ES" altLang="es-419" sz="1600" dirty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</a:pPr>
            <a:endParaRPr lang="es-ES" altLang="es-419" sz="1600" dirty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  <a:p>
            <a:pPr defTabSz="914400" eaLnBrk="1" hangingPunct="1"/>
            <a:r>
              <a:rPr lang="es-ES" altLang="es-419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A)   asustaba a los hombres </a:t>
            </a:r>
            <a:r>
              <a:rPr lang="es-ES" altLang="es-419" sz="1600" dirty="0" err="1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Bárbol</a:t>
            </a:r>
            <a:r>
              <a:rPr lang="es-ES" altLang="es-419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.</a:t>
            </a:r>
          </a:p>
          <a:p>
            <a:pPr defTabSz="914400" eaLnBrk="1" hangingPunct="1"/>
            <a:r>
              <a:rPr lang="es-ES" altLang="es-419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B)   delataba su carácter.</a:t>
            </a:r>
          </a:p>
          <a:p>
            <a:pPr defTabSz="914400" eaLnBrk="1" hangingPunct="1"/>
            <a:r>
              <a:rPr lang="es-ES" altLang="es-419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C)   contenía elementos contradictorios.</a:t>
            </a:r>
          </a:p>
          <a:p>
            <a:pPr defTabSz="914400" eaLnBrk="1" hangingPunct="1"/>
            <a:r>
              <a:rPr lang="es-ES" altLang="es-419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D)   era más propia de un hombre que de un árbol.</a:t>
            </a:r>
          </a:p>
          <a:p>
            <a:pPr defTabSz="914400" eaLnBrk="1" hangingPunct="1"/>
            <a:r>
              <a:rPr lang="es-ES" altLang="es-419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E)   revelaba una vida llena de privaciones.</a:t>
            </a:r>
          </a:p>
          <a:p>
            <a:pPr defTabSz="914400" eaLnBrk="1" hangingPunct="1">
              <a:lnSpc>
                <a:spcPct val="120000"/>
              </a:lnSpc>
            </a:pPr>
            <a:endParaRPr lang="es-419" altLang="es-419" sz="1600" dirty="0" smtClean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87338" y="1455826"/>
            <a:ext cx="8605837" cy="2197525"/>
          </a:xfrm>
          <a:prstGeom prst="rect">
            <a:avLst/>
          </a:prstGeom>
          <a:solidFill>
            <a:srgbClr val="333399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 eaLnBrk="1" hangingPunct="1"/>
            <a:r>
              <a:rPr lang="es-ES" altLang="es-419" sz="17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“Medio Hombres, medio árboles, medían más de cuatro metros de altura, y el más viejo de ellos llevaba vividas en la Tierra Media nueve Edades de las Estrellas y del Sol. El Señor de los </a:t>
            </a:r>
            <a:r>
              <a:rPr lang="es-419" altLang="es-419" sz="1700" dirty="0" err="1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E</a:t>
            </a:r>
            <a:r>
              <a:rPr lang="es-ES" altLang="es-419" sz="1700" dirty="0" err="1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nts</a:t>
            </a:r>
            <a:r>
              <a:rPr lang="es-ES" altLang="es-419" sz="17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era </a:t>
            </a:r>
            <a:r>
              <a:rPr lang="es-ES" altLang="es-419" sz="1700" dirty="0" err="1" smtClean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Fangorn</a:t>
            </a:r>
            <a:r>
              <a:rPr lang="es-ES" altLang="es-419" sz="17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, a quien en la lengua común llamaban </a:t>
            </a:r>
            <a:r>
              <a:rPr lang="es-ES" altLang="es-419" sz="1700" dirty="0" err="1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Bárbol</a:t>
            </a:r>
            <a:r>
              <a:rPr lang="es-ES" altLang="es-419" sz="17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. Era enorme y anciano, puesto que pertenecía a la raza más alta y más fuerte nacida en el mundo. El tronco de áspera corteza de </a:t>
            </a:r>
            <a:r>
              <a:rPr lang="es-ES" altLang="es-419" sz="1700" dirty="0" err="1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Bárbol</a:t>
            </a:r>
            <a:r>
              <a:rPr lang="es-ES" altLang="es-419" sz="17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era como el de un roble o un haya, pero sus brazos como ramas eran suaves y lisos, y poseía unas nudosas manos de siete dedos”.</a:t>
            </a:r>
          </a:p>
          <a:p>
            <a:pPr algn="just" defTabSz="914400" eaLnBrk="1" hangingPunct="1">
              <a:lnSpc>
                <a:spcPct val="40000"/>
              </a:lnSpc>
            </a:pPr>
            <a:endParaRPr lang="es-ES" altLang="es-419" sz="1700" dirty="0" smtClean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  <a:p>
            <a:pPr algn="r" defTabSz="914400" eaLnBrk="1" hangingPunct="1"/>
            <a:r>
              <a:rPr lang="es-ES" altLang="es-419" sz="11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                                            J. R. R. Tolkien, </a:t>
            </a:r>
            <a:r>
              <a:rPr lang="es-ES" altLang="es-419" sz="1100" i="1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El Señor de los Anillos.</a:t>
            </a:r>
          </a:p>
        </p:txBody>
      </p:sp>
    </p:spTree>
    <p:extLst>
      <p:ext uri="{BB962C8B-B14F-4D97-AF65-F5344CB8AC3E}">
        <p14:creationId xmlns:p14="http://schemas.microsoft.com/office/powerpoint/2010/main" val="78357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5 CuadroTexto"/>
          <p:cNvSpPr txBox="1">
            <a:spLocks noChangeArrowheads="1"/>
          </p:cNvSpPr>
          <p:nvPr/>
        </p:nvSpPr>
        <p:spPr bwMode="auto">
          <a:xfrm>
            <a:off x="3887681" y="660306"/>
            <a:ext cx="1875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419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318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Ejemplo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2819" y="3873840"/>
            <a:ext cx="7003371" cy="250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120000"/>
              </a:lnSpc>
            </a:pPr>
            <a:r>
              <a:rPr lang="es-ES" altLang="es-419" sz="1600" b="1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Pregunta de </a:t>
            </a:r>
            <a:r>
              <a:rPr lang="es-419" altLang="es-419" sz="1600" b="1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análisis</a:t>
            </a:r>
            <a:endParaRPr lang="es-ES" altLang="es-419" sz="1600" b="1" dirty="0" smtClean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</a:pPr>
            <a:r>
              <a:rPr lang="es-ES" altLang="es-419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De acuerdo con el texto, es correcto afirmar que la </a:t>
            </a:r>
            <a:r>
              <a:rPr lang="es-ES" altLang="es-419" sz="1600" dirty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apariencia</a:t>
            </a:r>
            <a:r>
              <a:rPr lang="es-ES" altLang="es-419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de </a:t>
            </a:r>
            <a:r>
              <a:rPr lang="es-ES" altLang="es-419" sz="1600" dirty="0" err="1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Fangorn</a:t>
            </a:r>
            <a:endParaRPr lang="es-ES" altLang="es-419" sz="1600" dirty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</a:pPr>
            <a:endParaRPr lang="es-ES" altLang="es-419" sz="1600" dirty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  <a:p>
            <a:pPr defTabSz="914400" eaLnBrk="1" hangingPunct="1"/>
            <a:r>
              <a:rPr lang="es-ES" altLang="es-419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A)   asustaba a los hombres </a:t>
            </a:r>
            <a:r>
              <a:rPr lang="es-ES" altLang="es-419" sz="1600" dirty="0" err="1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Bárbol</a:t>
            </a:r>
            <a:r>
              <a:rPr lang="es-ES" altLang="es-419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.</a:t>
            </a:r>
          </a:p>
          <a:p>
            <a:pPr defTabSz="914400" eaLnBrk="1" hangingPunct="1"/>
            <a:r>
              <a:rPr lang="es-ES" altLang="es-419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B)   delataba su carácter.</a:t>
            </a:r>
          </a:p>
          <a:p>
            <a:pPr defTabSz="914400" eaLnBrk="1" hangingPunct="1"/>
            <a:r>
              <a:rPr lang="es-ES" altLang="es-419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C)   contenía elementos contradictorios.</a:t>
            </a:r>
          </a:p>
          <a:p>
            <a:pPr defTabSz="914400" eaLnBrk="1" hangingPunct="1"/>
            <a:r>
              <a:rPr lang="es-ES" altLang="es-419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D)   era más propia de un hombre que de un árbol.</a:t>
            </a:r>
          </a:p>
          <a:p>
            <a:pPr defTabSz="914400" eaLnBrk="1" hangingPunct="1"/>
            <a:r>
              <a:rPr lang="es-ES" altLang="es-419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E)   revelaba una vida llena de privaciones.</a:t>
            </a:r>
          </a:p>
          <a:p>
            <a:pPr defTabSz="914400" eaLnBrk="1" hangingPunct="1">
              <a:lnSpc>
                <a:spcPct val="120000"/>
              </a:lnSpc>
            </a:pPr>
            <a:endParaRPr lang="es-419" altLang="es-419" sz="1600" dirty="0" smtClean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87338" y="1455826"/>
            <a:ext cx="8605837" cy="2197525"/>
          </a:xfrm>
          <a:prstGeom prst="rect">
            <a:avLst/>
          </a:prstGeom>
          <a:solidFill>
            <a:srgbClr val="333399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 eaLnBrk="1" hangingPunct="1"/>
            <a:r>
              <a:rPr lang="es-ES" altLang="es-419" sz="17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“</a:t>
            </a:r>
            <a:r>
              <a:rPr lang="es-ES" altLang="es-419" sz="1700" dirty="0" smtClean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Medio Hombres, medio árboles</a:t>
            </a:r>
            <a:r>
              <a:rPr lang="es-ES" altLang="es-419" sz="17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, medían más de cuatro metros de altura, y el más viejo de ellos llevaba vividas en la Tierra Media nueve Edades de las Estrellas y del Sol. El Señor de los </a:t>
            </a:r>
            <a:r>
              <a:rPr lang="es-419" altLang="es-419" sz="1700" dirty="0" err="1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E</a:t>
            </a:r>
            <a:r>
              <a:rPr lang="es-ES" altLang="es-419" sz="1700" dirty="0" err="1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nts</a:t>
            </a:r>
            <a:r>
              <a:rPr lang="es-ES" altLang="es-419" sz="17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era </a:t>
            </a:r>
            <a:r>
              <a:rPr lang="es-ES" altLang="es-419" sz="1700" dirty="0" err="1" smtClean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Fangorn</a:t>
            </a:r>
            <a:r>
              <a:rPr lang="es-ES" altLang="es-419" sz="17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, a quien en la lengua común llamaban </a:t>
            </a:r>
            <a:r>
              <a:rPr lang="es-ES" altLang="es-419" sz="1700" dirty="0" err="1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Bárbol</a:t>
            </a:r>
            <a:r>
              <a:rPr lang="es-ES" altLang="es-419" sz="17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. Era enorme y anciano, puesto que pertenecía a la raza más alta y más fuerte nacida en el mundo. </a:t>
            </a:r>
            <a:r>
              <a:rPr lang="es-ES" altLang="es-419" sz="1700" dirty="0" smtClean="0">
                <a:ea typeface="+mn-ea"/>
                <a:cs typeface="Arial" panose="020B0604020202020204" pitchFamily="34" charset="0"/>
              </a:rPr>
              <a:t>El tronco de áspera corteza </a:t>
            </a:r>
            <a:r>
              <a:rPr lang="es-ES" altLang="es-419" sz="17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de </a:t>
            </a:r>
            <a:r>
              <a:rPr lang="es-ES" altLang="es-419" sz="1700" dirty="0" err="1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Bárbol</a:t>
            </a:r>
            <a:r>
              <a:rPr lang="es-ES" altLang="es-419" sz="17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era como el de un roble o un haya, pero sus brazos como ramas eran suaves y lisos, y poseía unas nudosas manos de siete dedos”.</a:t>
            </a:r>
          </a:p>
          <a:p>
            <a:pPr algn="just" defTabSz="914400" eaLnBrk="1" hangingPunct="1">
              <a:lnSpc>
                <a:spcPct val="40000"/>
              </a:lnSpc>
            </a:pPr>
            <a:endParaRPr lang="es-ES" altLang="es-419" sz="1700" dirty="0" smtClean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  <a:p>
            <a:pPr algn="r" defTabSz="914400" eaLnBrk="1" hangingPunct="1"/>
            <a:r>
              <a:rPr lang="es-ES" altLang="es-419" sz="11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                                            J. R. R. Tolkien, </a:t>
            </a:r>
            <a:r>
              <a:rPr lang="es-ES" altLang="es-419" sz="1100" i="1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El Señor de los Anillos.</a:t>
            </a:r>
          </a:p>
        </p:txBody>
      </p:sp>
    </p:spTree>
    <p:extLst>
      <p:ext uri="{BB962C8B-B14F-4D97-AF65-F5344CB8AC3E}">
        <p14:creationId xmlns:p14="http://schemas.microsoft.com/office/powerpoint/2010/main" val="298029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5 CuadroTexto"/>
          <p:cNvSpPr txBox="1">
            <a:spLocks noChangeArrowheads="1"/>
          </p:cNvSpPr>
          <p:nvPr/>
        </p:nvSpPr>
        <p:spPr bwMode="auto">
          <a:xfrm>
            <a:off x="3887681" y="660306"/>
            <a:ext cx="1875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419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318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Ejemplo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2819" y="3873840"/>
            <a:ext cx="7003371" cy="250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120000"/>
              </a:lnSpc>
            </a:pPr>
            <a:r>
              <a:rPr lang="es-ES" altLang="es-419" sz="1600" b="1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Pregunta de </a:t>
            </a:r>
            <a:r>
              <a:rPr lang="es-419" altLang="es-419" sz="1600" b="1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análisis</a:t>
            </a:r>
            <a:endParaRPr lang="es-ES" altLang="es-419" sz="1600" b="1" dirty="0" smtClean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</a:pPr>
            <a:r>
              <a:rPr lang="es-ES" altLang="es-419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De acuerdo con el texto, es correcto afirmar que la </a:t>
            </a:r>
            <a:r>
              <a:rPr lang="es-ES" altLang="es-419" sz="1600" dirty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apariencia</a:t>
            </a:r>
            <a:r>
              <a:rPr lang="es-ES" altLang="es-419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de </a:t>
            </a:r>
            <a:r>
              <a:rPr lang="es-ES" altLang="es-419" sz="1600" dirty="0" err="1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Fangorn</a:t>
            </a:r>
            <a:endParaRPr lang="es-ES" altLang="es-419" sz="1600" dirty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</a:pPr>
            <a:endParaRPr lang="es-ES" altLang="es-419" sz="1600" dirty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  <a:p>
            <a:pPr defTabSz="914400" eaLnBrk="1" hangingPunct="1"/>
            <a:r>
              <a:rPr lang="es-ES" altLang="es-419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A)   asustaba a los hombres </a:t>
            </a:r>
            <a:r>
              <a:rPr lang="es-ES" altLang="es-419" sz="1600" dirty="0" err="1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Bárbol</a:t>
            </a:r>
            <a:r>
              <a:rPr lang="es-ES" altLang="es-419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.</a:t>
            </a:r>
          </a:p>
          <a:p>
            <a:pPr defTabSz="914400" eaLnBrk="1" hangingPunct="1"/>
            <a:r>
              <a:rPr lang="es-ES" altLang="es-419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B)   delataba su carácter.</a:t>
            </a:r>
          </a:p>
          <a:p>
            <a:pPr defTabSz="914400" eaLnBrk="1" hangingPunct="1"/>
            <a:r>
              <a:rPr lang="es-ES" altLang="es-419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C)   contenía elementos contradictorios.</a:t>
            </a:r>
          </a:p>
          <a:p>
            <a:pPr defTabSz="914400" eaLnBrk="1" hangingPunct="1"/>
            <a:r>
              <a:rPr lang="es-ES" altLang="es-419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D)   era más propia de un hombre que de un árbol.</a:t>
            </a:r>
          </a:p>
          <a:p>
            <a:pPr defTabSz="914400" eaLnBrk="1" hangingPunct="1"/>
            <a:r>
              <a:rPr lang="es-ES" altLang="es-419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E)   revelaba una vida llena de privaciones.</a:t>
            </a:r>
          </a:p>
          <a:p>
            <a:pPr defTabSz="914400" eaLnBrk="1" hangingPunct="1">
              <a:lnSpc>
                <a:spcPct val="120000"/>
              </a:lnSpc>
            </a:pPr>
            <a:endParaRPr lang="es-419" altLang="es-419" sz="1600" dirty="0" smtClean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87338" y="1455826"/>
            <a:ext cx="8605837" cy="2197525"/>
          </a:xfrm>
          <a:prstGeom prst="rect">
            <a:avLst/>
          </a:prstGeom>
          <a:solidFill>
            <a:srgbClr val="333399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 eaLnBrk="1" hangingPunct="1"/>
            <a:r>
              <a:rPr lang="es-ES" altLang="es-419" sz="17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“</a:t>
            </a:r>
            <a:r>
              <a:rPr lang="es-ES" altLang="es-419" sz="1700" dirty="0" smtClean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Medio Hombres, medio árboles</a:t>
            </a:r>
            <a:r>
              <a:rPr lang="es-ES" altLang="es-419" sz="17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, medían más de cuatro metros de altura, y el más viejo de ellos llevaba vividas en la Tierra Media nueve Edades de las Estrellas y del Sol. El Señor de los </a:t>
            </a:r>
            <a:r>
              <a:rPr lang="es-419" altLang="es-419" sz="1700" dirty="0" err="1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E</a:t>
            </a:r>
            <a:r>
              <a:rPr lang="es-ES" altLang="es-419" sz="1700" dirty="0" err="1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nts</a:t>
            </a:r>
            <a:r>
              <a:rPr lang="es-ES" altLang="es-419" sz="17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era </a:t>
            </a:r>
            <a:r>
              <a:rPr lang="es-ES" altLang="es-419" sz="1700" dirty="0" err="1" smtClean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Fangorn</a:t>
            </a:r>
            <a:r>
              <a:rPr lang="es-ES" altLang="es-419" sz="17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, a quien en la lengua común llamaban </a:t>
            </a:r>
            <a:r>
              <a:rPr lang="es-ES" altLang="es-419" sz="1700" dirty="0" err="1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Bárbol</a:t>
            </a:r>
            <a:r>
              <a:rPr lang="es-ES" altLang="es-419" sz="17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. Era enorme y anciano, puesto que pertenecía a la raza más alta y más fuerte nacida en el mundo. </a:t>
            </a:r>
            <a:r>
              <a:rPr lang="es-ES" altLang="es-419" sz="1700" dirty="0" smtClean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El tronco de áspera corteza </a:t>
            </a:r>
            <a:r>
              <a:rPr lang="es-ES" altLang="es-419" sz="17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de </a:t>
            </a:r>
            <a:r>
              <a:rPr lang="es-ES" altLang="es-419" sz="1700" dirty="0" err="1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Bárbol</a:t>
            </a:r>
            <a:r>
              <a:rPr lang="es-ES" altLang="es-419" sz="17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era como el de un roble o un haya, pero </a:t>
            </a:r>
            <a:r>
              <a:rPr lang="es-ES" altLang="es-419" sz="1700" dirty="0" smtClean="0">
                <a:ea typeface="+mn-ea"/>
                <a:cs typeface="Arial" panose="020B0604020202020204" pitchFamily="34" charset="0"/>
              </a:rPr>
              <a:t>sus brazos </a:t>
            </a:r>
            <a:r>
              <a:rPr lang="es-ES" altLang="es-419" sz="17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como ramas </a:t>
            </a:r>
            <a:r>
              <a:rPr lang="es-ES" altLang="es-419" sz="1700" dirty="0" smtClean="0">
                <a:ea typeface="+mn-ea"/>
                <a:cs typeface="Arial" panose="020B0604020202020204" pitchFamily="34" charset="0"/>
              </a:rPr>
              <a:t>eran suaves y lisos</a:t>
            </a:r>
            <a:r>
              <a:rPr lang="es-ES" altLang="es-419" sz="17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, y poseía unas nudosas manos de siete dedos”.</a:t>
            </a:r>
          </a:p>
          <a:p>
            <a:pPr algn="just" defTabSz="914400" eaLnBrk="1" hangingPunct="1">
              <a:lnSpc>
                <a:spcPct val="40000"/>
              </a:lnSpc>
            </a:pPr>
            <a:endParaRPr lang="es-ES" altLang="es-419" sz="1700" dirty="0" smtClean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  <a:p>
            <a:pPr algn="r" defTabSz="914400" eaLnBrk="1" hangingPunct="1"/>
            <a:r>
              <a:rPr lang="es-ES" altLang="es-419" sz="11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                                            J. R. R. Tolkien, </a:t>
            </a:r>
            <a:r>
              <a:rPr lang="es-ES" altLang="es-419" sz="1100" i="1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El Señor de los Anillos.</a:t>
            </a:r>
          </a:p>
        </p:txBody>
      </p:sp>
    </p:spTree>
    <p:extLst>
      <p:ext uri="{BB962C8B-B14F-4D97-AF65-F5344CB8AC3E}">
        <p14:creationId xmlns:p14="http://schemas.microsoft.com/office/powerpoint/2010/main" val="44700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5 CuadroTexto"/>
          <p:cNvSpPr txBox="1">
            <a:spLocks noChangeArrowheads="1"/>
          </p:cNvSpPr>
          <p:nvPr/>
        </p:nvSpPr>
        <p:spPr bwMode="auto">
          <a:xfrm>
            <a:off x="3887681" y="660306"/>
            <a:ext cx="1875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419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318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Ejemplo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2819" y="3873840"/>
            <a:ext cx="7003371" cy="250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120000"/>
              </a:lnSpc>
            </a:pPr>
            <a:r>
              <a:rPr lang="es-ES" altLang="es-419" sz="1600" b="1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Pregunta de </a:t>
            </a:r>
            <a:r>
              <a:rPr lang="es-419" altLang="es-419" sz="1600" b="1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análisis</a:t>
            </a:r>
            <a:endParaRPr lang="es-ES" altLang="es-419" sz="1600" b="1" dirty="0" smtClean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</a:pPr>
            <a:r>
              <a:rPr lang="es-ES" altLang="es-419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De acuerdo con el texto, es correcto afirmar que la </a:t>
            </a:r>
            <a:r>
              <a:rPr lang="es-ES" altLang="es-419" sz="1600" dirty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apariencia</a:t>
            </a:r>
            <a:r>
              <a:rPr lang="es-ES" altLang="es-419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de </a:t>
            </a:r>
            <a:r>
              <a:rPr lang="es-ES" altLang="es-419" sz="1600" dirty="0" err="1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Fangorn</a:t>
            </a:r>
            <a:endParaRPr lang="es-ES" altLang="es-419" sz="1600" dirty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</a:pPr>
            <a:endParaRPr lang="es-ES" altLang="es-419" sz="1600" dirty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  <a:p>
            <a:pPr defTabSz="914400" eaLnBrk="1" hangingPunct="1"/>
            <a:r>
              <a:rPr lang="es-ES" altLang="es-419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A)   asustaba a los hombres </a:t>
            </a:r>
            <a:r>
              <a:rPr lang="es-ES" altLang="es-419" sz="1600" dirty="0" err="1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Bárbol</a:t>
            </a:r>
            <a:r>
              <a:rPr lang="es-ES" altLang="es-419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.</a:t>
            </a:r>
          </a:p>
          <a:p>
            <a:pPr defTabSz="914400" eaLnBrk="1" hangingPunct="1"/>
            <a:r>
              <a:rPr lang="es-ES" altLang="es-419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B)   delataba su carácter.</a:t>
            </a:r>
          </a:p>
          <a:p>
            <a:pPr defTabSz="914400" eaLnBrk="1" hangingPunct="1"/>
            <a:r>
              <a:rPr lang="es-ES" altLang="es-419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C)   contenía elementos contradictorios.</a:t>
            </a:r>
          </a:p>
          <a:p>
            <a:pPr defTabSz="914400" eaLnBrk="1" hangingPunct="1"/>
            <a:r>
              <a:rPr lang="es-ES" altLang="es-419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D)   era más propia de un hombre que de un árbol.</a:t>
            </a:r>
          </a:p>
          <a:p>
            <a:pPr defTabSz="914400" eaLnBrk="1" hangingPunct="1"/>
            <a:r>
              <a:rPr lang="es-ES" altLang="es-419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E)   revelaba una vida llena de privaciones.</a:t>
            </a:r>
          </a:p>
          <a:p>
            <a:pPr defTabSz="914400" eaLnBrk="1" hangingPunct="1">
              <a:lnSpc>
                <a:spcPct val="120000"/>
              </a:lnSpc>
            </a:pPr>
            <a:endParaRPr lang="es-419" altLang="es-419" sz="1600" dirty="0" smtClean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87338" y="1455826"/>
            <a:ext cx="8605837" cy="2197525"/>
          </a:xfrm>
          <a:prstGeom prst="rect">
            <a:avLst/>
          </a:prstGeom>
          <a:solidFill>
            <a:srgbClr val="333399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 eaLnBrk="1" hangingPunct="1"/>
            <a:r>
              <a:rPr lang="es-ES" altLang="es-419" sz="17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“</a:t>
            </a:r>
            <a:r>
              <a:rPr lang="es-ES" altLang="es-419" sz="1700" dirty="0" smtClean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Medio Hombres, medio árboles</a:t>
            </a:r>
            <a:r>
              <a:rPr lang="es-ES" altLang="es-419" sz="17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, medían más de cuatro metros de altura, y el más viejo de ellos llevaba vividas en la Tierra Media nueve Edades de las Estrellas y del Sol. El Señor de los </a:t>
            </a:r>
            <a:r>
              <a:rPr lang="es-419" altLang="es-419" sz="1700" dirty="0" err="1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E</a:t>
            </a:r>
            <a:r>
              <a:rPr lang="es-ES" altLang="es-419" sz="1700" dirty="0" err="1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nts</a:t>
            </a:r>
            <a:r>
              <a:rPr lang="es-ES" altLang="es-419" sz="17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era </a:t>
            </a:r>
            <a:r>
              <a:rPr lang="es-ES" altLang="es-419" sz="1700" dirty="0" err="1" smtClean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Fangorn</a:t>
            </a:r>
            <a:r>
              <a:rPr lang="es-ES" altLang="es-419" sz="17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, a quien en la lengua común llamaban </a:t>
            </a:r>
            <a:r>
              <a:rPr lang="es-ES" altLang="es-419" sz="1700" dirty="0" err="1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Bárbol</a:t>
            </a:r>
            <a:r>
              <a:rPr lang="es-ES" altLang="es-419" sz="17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. Era enorme y anciano, puesto que pertenecía a la raza más alta y más fuerte nacida en el mundo. </a:t>
            </a:r>
            <a:r>
              <a:rPr lang="es-ES" altLang="es-419" sz="1700" dirty="0" smtClean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El tronco de áspera corteza </a:t>
            </a:r>
            <a:r>
              <a:rPr lang="es-ES" altLang="es-419" sz="17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de </a:t>
            </a:r>
            <a:r>
              <a:rPr lang="es-ES" altLang="es-419" sz="1700" dirty="0" err="1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Bárbol</a:t>
            </a:r>
            <a:r>
              <a:rPr lang="es-ES" altLang="es-419" sz="17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era como el de un roble o un haya, pero </a:t>
            </a:r>
            <a:r>
              <a:rPr lang="es-ES" altLang="es-419" sz="1700" dirty="0" smtClean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sus brazos </a:t>
            </a:r>
            <a:r>
              <a:rPr lang="es-ES" altLang="es-419" sz="17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como ramas </a:t>
            </a:r>
            <a:r>
              <a:rPr lang="es-ES" altLang="es-419" sz="1700" dirty="0" smtClean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eran suaves y lisos</a:t>
            </a:r>
            <a:r>
              <a:rPr lang="es-ES" altLang="es-419" sz="17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, y poseía unas nudosas manos de siete dedos”.</a:t>
            </a:r>
          </a:p>
          <a:p>
            <a:pPr algn="just" defTabSz="914400" eaLnBrk="1" hangingPunct="1">
              <a:lnSpc>
                <a:spcPct val="40000"/>
              </a:lnSpc>
            </a:pPr>
            <a:endParaRPr lang="es-ES" altLang="es-419" sz="1700" dirty="0" smtClean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  <a:p>
            <a:pPr algn="r" defTabSz="914400" eaLnBrk="1" hangingPunct="1"/>
            <a:r>
              <a:rPr lang="es-ES" altLang="es-419" sz="11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                                            J. R. R. Tolkien, </a:t>
            </a:r>
            <a:r>
              <a:rPr lang="es-ES" altLang="es-419" sz="1100" i="1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El Señor de los Anillos.</a:t>
            </a:r>
          </a:p>
        </p:txBody>
      </p:sp>
    </p:spTree>
    <p:extLst>
      <p:ext uri="{BB962C8B-B14F-4D97-AF65-F5344CB8AC3E}">
        <p14:creationId xmlns:p14="http://schemas.microsoft.com/office/powerpoint/2010/main" val="424241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5 CuadroTexto"/>
          <p:cNvSpPr txBox="1">
            <a:spLocks noChangeArrowheads="1"/>
          </p:cNvSpPr>
          <p:nvPr/>
        </p:nvSpPr>
        <p:spPr bwMode="auto">
          <a:xfrm>
            <a:off x="3887681" y="660306"/>
            <a:ext cx="1875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419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318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Ejemplo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2819" y="3873840"/>
            <a:ext cx="7003371" cy="250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120000"/>
              </a:lnSpc>
            </a:pPr>
            <a:r>
              <a:rPr lang="es-ES" altLang="es-419" sz="1600" b="1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Pregunta de </a:t>
            </a:r>
            <a:r>
              <a:rPr lang="es-419" altLang="es-419" sz="1600" b="1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análisis</a:t>
            </a:r>
            <a:endParaRPr lang="es-ES" altLang="es-419" sz="1600" b="1" dirty="0" smtClean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</a:pPr>
            <a:r>
              <a:rPr lang="es-ES" altLang="es-419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De acuerdo con el texto, es correcto afirmar que la </a:t>
            </a:r>
            <a:r>
              <a:rPr lang="es-ES" altLang="es-419" sz="1600" dirty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apariencia</a:t>
            </a:r>
            <a:r>
              <a:rPr lang="es-ES" altLang="es-419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de </a:t>
            </a:r>
            <a:r>
              <a:rPr lang="es-ES" altLang="es-419" sz="1600" dirty="0" err="1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Fangorn</a:t>
            </a:r>
            <a:endParaRPr lang="es-ES" altLang="es-419" sz="1600" dirty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</a:pPr>
            <a:endParaRPr lang="es-ES" altLang="es-419" sz="1600" dirty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  <a:p>
            <a:pPr defTabSz="914400" eaLnBrk="1" hangingPunct="1"/>
            <a:r>
              <a:rPr lang="es-ES" altLang="es-419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A)   asustaba a los hombres </a:t>
            </a:r>
            <a:r>
              <a:rPr lang="es-ES" altLang="es-419" sz="1600" dirty="0" err="1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Bárbol</a:t>
            </a:r>
            <a:r>
              <a:rPr lang="es-ES" altLang="es-419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.</a:t>
            </a:r>
          </a:p>
          <a:p>
            <a:pPr defTabSz="914400" eaLnBrk="1" hangingPunct="1"/>
            <a:r>
              <a:rPr lang="es-ES" altLang="es-419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B)   delataba su carácter.</a:t>
            </a:r>
          </a:p>
          <a:p>
            <a:pPr defTabSz="914400" eaLnBrk="1" hangingPunct="1"/>
            <a:r>
              <a:rPr lang="es-ES" altLang="es-419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C)   </a:t>
            </a:r>
            <a:r>
              <a:rPr lang="es-ES" altLang="es-419" sz="1600" dirty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contenía elementos contradictorios.</a:t>
            </a:r>
          </a:p>
          <a:p>
            <a:pPr defTabSz="914400" eaLnBrk="1" hangingPunct="1"/>
            <a:r>
              <a:rPr lang="es-ES" altLang="es-419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D)   era más propia de un hombre que de un árbol.</a:t>
            </a:r>
          </a:p>
          <a:p>
            <a:pPr defTabSz="914400" eaLnBrk="1" hangingPunct="1"/>
            <a:r>
              <a:rPr lang="es-ES" altLang="es-419" sz="1600" dirty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E)   revelaba una vida llena de privaciones.</a:t>
            </a:r>
          </a:p>
          <a:p>
            <a:pPr defTabSz="914400" eaLnBrk="1" hangingPunct="1">
              <a:lnSpc>
                <a:spcPct val="120000"/>
              </a:lnSpc>
            </a:pPr>
            <a:endParaRPr lang="es-419" altLang="es-419" sz="1600" dirty="0" smtClean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87338" y="1455826"/>
            <a:ext cx="8605837" cy="2197525"/>
          </a:xfrm>
          <a:prstGeom prst="rect">
            <a:avLst/>
          </a:prstGeom>
          <a:solidFill>
            <a:srgbClr val="333399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 eaLnBrk="1" hangingPunct="1"/>
            <a:r>
              <a:rPr lang="es-ES" altLang="es-419" sz="17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“</a:t>
            </a:r>
            <a:r>
              <a:rPr lang="es-ES" altLang="es-419" sz="1700" dirty="0" smtClean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Medio Hombres, medio árboles</a:t>
            </a:r>
            <a:r>
              <a:rPr lang="es-ES" altLang="es-419" sz="17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, medían más de cuatro metros de altura, y el más viejo de ellos llevaba vividas en la Tierra Media nueve Edades de las Estrellas y del Sol. El Señor de los </a:t>
            </a:r>
            <a:r>
              <a:rPr lang="es-419" altLang="es-419" sz="1700" dirty="0" err="1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E</a:t>
            </a:r>
            <a:r>
              <a:rPr lang="es-ES" altLang="es-419" sz="1700" dirty="0" err="1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nts</a:t>
            </a:r>
            <a:r>
              <a:rPr lang="es-ES" altLang="es-419" sz="17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era </a:t>
            </a:r>
            <a:r>
              <a:rPr lang="es-ES" altLang="es-419" sz="1700" dirty="0" err="1" smtClean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Fangorn</a:t>
            </a:r>
            <a:r>
              <a:rPr lang="es-ES" altLang="es-419" sz="17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, a quien en la lengua común llamaban </a:t>
            </a:r>
            <a:r>
              <a:rPr lang="es-ES" altLang="es-419" sz="1700" dirty="0" err="1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Bárbol</a:t>
            </a:r>
            <a:r>
              <a:rPr lang="es-ES" altLang="es-419" sz="17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. Era enorme y anciano, puesto que pertenecía a la raza más alta y más fuerte nacida en el mundo. </a:t>
            </a:r>
            <a:r>
              <a:rPr lang="es-ES" altLang="es-419" sz="1700" dirty="0" smtClean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El tronco de áspera corteza </a:t>
            </a:r>
            <a:r>
              <a:rPr lang="es-ES" altLang="es-419" sz="17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de </a:t>
            </a:r>
            <a:r>
              <a:rPr lang="es-ES" altLang="es-419" sz="1700" dirty="0" err="1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Bárbol</a:t>
            </a:r>
            <a:r>
              <a:rPr lang="es-ES" altLang="es-419" sz="17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era como el de un roble o un haya, pero </a:t>
            </a:r>
            <a:r>
              <a:rPr lang="es-ES" altLang="es-419" sz="1700" dirty="0" smtClean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sus brazos </a:t>
            </a:r>
            <a:r>
              <a:rPr lang="es-ES" altLang="es-419" sz="17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como ramas </a:t>
            </a:r>
            <a:r>
              <a:rPr lang="es-ES" altLang="es-419" sz="1700" dirty="0" smtClean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eran suaves y lisos</a:t>
            </a:r>
            <a:r>
              <a:rPr lang="es-ES" altLang="es-419" sz="17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, y poseía unas nudosas manos de siete dedos”.</a:t>
            </a:r>
          </a:p>
          <a:p>
            <a:pPr algn="just" defTabSz="914400" eaLnBrk="1" hangingPunct="1">
              <a:lnSpc>
                <a:spcPct val="40000"/>
              </a:lnSpc>
            </a:pPr>
            <a:endParaRPr lang="es-ES" altLang="es-419" sz="1700" dirty="0" smtClean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  <a:p>
            <a:pPr algn="r" defTabSz="914400" eaLnBrk="1" hangingPunct="1"/>
            <a:r>
              <a:rPr lang="es-ES" altLang="es-419" sz="11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                                            J. R. R. Tolkien, </a:t>
            </a:r>
            <a:r>
              <a:rPr lang="es-ES" altLang="es-419" sz="1100" i="1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El Señor de los Anillos.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334221" y="4623427"/>
            <a:ext cx="1365250" cy="1547813"/>
            <a:chOff x="4167" y="2967"/>
            <a:chExt cx="829" cy="939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4320" y="3398"/>
              <a:ext cx="576" cy="508"/>
            </a:xfrm>
            <a:prstGeom prst="rect">
              <a:avLst/>
            </a:prstGeom>
            <a:solidFill>
              <a:srgbClr val="99CC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eaLnBrk="1" hangingPunct="1"/>
              <a:r>
                <a:rPr lang="es-419" altLang="es-419" sz="3600" b="1" dirty="0">
                  <a:solidFill>
                    <a:srgbClr val="000000"/>
                  </a:solidFill>
                  <a:ea typeface="+mn-ea"/>
                  <a:cs typeface="Arial" panose="020B0604020202020204" pitchFamily="34" charset="0"/>
                </a:rPr>
                <a:t>C</a:t>
              </a:r>
              <a:endParaRPr lang="es-ES" altLang="es-419" sz="3600" b="1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4167" y="2967"/>
              <a:ext cx="829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eaLnBrk="1" hangingPunct="1"/>
              <a:r>
                <a:rPr lang="es-ES" altLang="es-419" b="1" dirty="0" smtClean="0">
                  <a:solidFill>
                    <a:srgbClr val="000000"/>
                  </a:solidFill>
                  <a:ea typeface="+mn-ea"/>
                  <a:cs typeface="Arial" panose="020B0604020202020204" pitchFamily="34" charset="0"/>
                </a:rPr>
                <a:t>Alternativa</a:t>
              </a:r>
            </a:p>
            <a:p>
              <a:pPr algn="ctr" defTabSz="914400" eaLnBrk="1" hangingPunct="1"/>
              <a:r>
                <a:rPr lang="es-ES" altLang="es-419" b="1" dirty="0" smtClean="0">
                  <a:solidFill>
                    <a:srgbClr val="000000"/>
                  </a:solidFill>
                  <a:ea typeface="+mn-ea"/>
                  <a:cs typeface="Arial" panose="020B0604020202020204" pitchFamily="34" charset="0"/>
                </a:rPr>
                <a:t>correcta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492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5 CuadroTexto"/>
          <p:cNvSpPr txBox="1">
            <a:spLocks noChangeArrowheads="1"/>
          </p:cNvSpPr>
          <p:nvPr/>
        </p:nvSpPr>
        <p:spPr bwMode="auto">
          <a:xfrm>
            <a:off x="3887681" y="660306"/>
            <a:ext cx="1875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419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318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Ejemplo</a:t>
            </a:r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539750" y="1550614"/>
            <a:ext cx="8135938" cy="11652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es-ES" altLang="es-419" sz="1600">
                <a:cs typeface="Arial" panose="020B0604020202020204" pitchFamily="34" charset="0"/>
              </a:rPr>
              <a:t>Podemos definir </a:t>
            </a:r>
            <a:r>
              <a:rPr lang="es-ES" altLang="es-419" sz="1600" i="1">
                <a:cs typeface="Arial" panose="020B0604020202020204" pitchFamily="34" charset="0"/>
              </a:rPr>
              <a:t>Romanticismo</a:t>
            </a:r>
            <a:r>
              <a:rPr lang="es-ES" altLang="es-419" sz="1600">
                <a:cs typeface="Arial" panose="020B0604020202020204" pitchFamily="34" charset="0"/>
              </a:rPr>
              <a:t> como el movimiento literario que dominó la literatura europea desde finales del siglo XVIII hasta mediados del XIX.</a:t>
            </a:r>
          </a:p>
          <a:p>
            <a:pPr algn="just" eaLnBrk="1" hangingPunct="1">
              <a:lnSpc>
                <a:spcPct val="110000"/>
              </a:lnSpc>
            </a:pPr>
            <a:r>
              <a:rPr lang="es-ES" altLang="es-419" sz="1600">
                <a:cs typeface="Arial" panose="020B0604020202020204" pitchFamily="34" charset="0"/>
              </a:rPr>
              <a:t>Se caracteriza por su entrega a la imaginación y la subjetividad, su libertad de pensamiento y expresión y su idealización de la naturaleza.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39750" y="2841153"/>
            <a:ext cx="81359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es-ES" altLang="es-419" sz="1600" b="1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 </a:t>
            </a:r>
            <a:r>
              <a:rPr lang="es-ES" altLang="es-419" b="1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Pregunta de relación entre párrafos</a:t>
            </a:r>
          </a:p>
          <a:p>
            <a:pPr defTabSz="914400" eaLnBrk="1" hangingPunct="1"/>
            <a:endParaRPr lang="es-ES" altLang="es-419" b="1" dirty="0" smtClean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  <a:p>
            <a:pPr defTabSz="914400" eaLnBrk="1" hangingPunct="1"/>
            <a:r>
              <a:rPr lang="es-ES" altLang="es-419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¿ Qué relación se puede establecer entre el primer y el segundo párrafo?</a:t>
            </a:r>
          </a:p>
        </p:txBody>
      </p:sp>
      <p:graphicFrame>
        <p:nvGraphicFramePr>
          <p:cNvPr id="11" name="Group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1434191"/>
              </p:ext>
            </p:extLst>
          </p:nvPr>
        </p:nvGraphicFramePr>
        <p:xfrm>
          <a:off x="539750" y="4020708"/>
          <a:ext cx="6229350" cy="2074899"/>
        </p:xfrm>
        <a:graphic>
          <a:graphicData uri="http://schemas.openxmlformats.org/drawingml/2006/table">
            <a:tbl>
              <a:tblPr/>
              <a:tblGrid>
                <a:gridCol w="3168650"/>
                <a:gridCol w="3060700"/>
              </a:tblGrid>
              <a:tr h="33522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En el primer párrafo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En el segundo párrafo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39999"/>
                      </a:srgbClr>
                    </a:solidFill>
                  </a:tcPr>
                </a:tc>
              </a:tr>
              <a:tr h="34919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A) se define romanticismo.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A) se enumeran sus rasgos.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14902"/>
                      </a:srgbClr>
                    </a:solidFill>
                  </a:tcPr>
                </a:tc>
              </a:tr>
              <a:tr h="3618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B) se indica el origen del movimiento.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B) se critica su idealización.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14902"/>
                      </a:srgbClr>
                    </a:solidFill>
                  </a:tcPr>
                </a:tc>
              </a:tr>
              <a:tr h="33808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C) se introduce el tema.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C) se concluye a favor del período.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14902"/>
                      </a:srgbClr>
                    </a:solidFill>
                  </a:tcPr>
                </a:tc>
              </a:tr>
              <a:tr h="32538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D) se entrega un dato histórico.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D) se enuncia la opinión del emisor.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14902"/>
                      </a:srgbClr>
                    </a:solidFill>
                  </a:tcPr>
                </a:tc>
              </a:tr>
              <a:tr h="3650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E) se caracteriza el Romanticismo.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E) se entregan ejemplos.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14902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070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5 CuadroTexto"/>
          <p:cNvSpPr txBox="1">
            <a:spLocks noChangeArrowheads="1"/>
          </p:cNvSpPr>
          <p:nvPr/>
        </p:nvSpPr>
        <p:spPr bwMode="auto">
          <a:xfrm>
            <a:off x="3887681" y="660306"/>
            <a:ext cx="1875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419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318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Ejemplo</a:t>
            </a:r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539750" y="1550614"/>
            <a:ext cx="8135938" cy="11652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es-ES" altLang="es-419" sz="1600" dirty="0">
                <a:cs typeface="Arial" panose="020B0604020202020204" pitchFamily="34" charset="0"/>
              </a:rPr>
              <a:t>Podemos </a:t>
            </a:r>
            <a:r>
              <a:rPr lang="es-ES" altLang="es-419" sz="1600" dirty="0">
                <a:solidFill>
                  <a:srgbClr val="FF0000"/>
                </a:solidFill>
                <a:cs typeface="Arial" panose="020B0604020202020204" pitchFamily="34" charset="0"/>
              </a:rPr>
              <a:t>definir </a:t>
            </a:r>
            <a:r>
              <a:rPr lang="es-ES" altLang="es-419" sz="1600" i="1" dirty="0">
                <a:solidFill>
                  <a:srgbClr val="FF0000"/>
                </a:solidFill>
                <a:cs typeface="Arial" panose="020B0604020202020204" pitchFamily="34" charset="0"/>
              </a:rPr>
              <a:t>Romanticismo</a:t>
            </a:r>
            <a:r>
              <a:rPr lang="es-ES" altLang="es-419" sz="1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s-ES" altLang="es-419" sz="1600" dirty="0">
                <a:cs typeface="Arial" panose="020B0604020202020204" pitchFamily="34" charset="0"/>
              </a:rPr>
              <a:t>como el movimiento literario que dominó la literatura europea desde finales del siglo XVIII hasta mediados del XIX.</a:t>
            </a:r>
          </a:p>
          <a:p>
            <a:pPr algn="just" eaLnBrk="1" hangingPunct="1">
              <a:lnSpc>
                <a:spcPct val="110000"/>
              </a:lnSpc>
            </a:pPr>
            <a:r>
              <a:rPr lang="es-ES" altLang="es-419" sz="1600" dirty="0">
                <a:cs typeface="Arial" panose="020B0604020202020204" pitchFamily="34" charset="0"/>
              </a:rPr>
              <a:t>Se caracteriza por su entrega a la imaginación y la subjetividad, su libertad de pensamiento y expresión y su idealización de la naturaleza.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39750" y="2841153"/>
            <a:ext cx="81359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es-ES" altLang="es-419" sz="1600" b="1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 </a:t>
            </a:r>
            <a:r>
              <a:rPr lang="es-ES" altLang="es-419" b="1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Pregunta de relación entre párrafos</a:t>
            </a:r>
          </a:p>
          <a:p>
            <a:pPr defTabSz="914400" eaLnBrk="1" hangingPunct="1"/>
            <a:endParaRPr lang="es-ES" altLang="es-419" b="1" dirty="0" smtClean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  <a:p>
            <a:pPr defTabSz="914400" eaLnBrk="1" hangingPunct="1"/>
            <a:r>
              <a:rPr lang="es-ES" altLang="es-419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¿ Qué relación se puede establecer entre el primer y el segundo párrafo?</a:t>
            </a:r>
          </a:p>
        </p:txBody>
      </p:sp>
      <p:graphicFrame>
        <p:nvGraphicFramePr>
          <p:cNvPr id="11" name="Group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1434191"/>
              </p:ext>
            </p:extLst>
          </p:nvPr>
        </p:nvGraphicFramePr>
        <p:xfrm>
          <a:off x="539750" y="4020708"/>
          <a:ext cx="6229350" cy="2074899"/>
        </p:xfrm>
        <a:graphic>
          <a:graphicData uri="http://schemas.openxmlformats.org/drawingml/2006/table">
            <a:tbl>
              <a:tblPr/>
              <a:tblGrid>
                <a:gridCol w="3168650"/>
                <a:gridCol w="3060700"/>
              </a:tblGrid>
              <a:tr h="33522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En el primer párrafo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En el segundo párrafo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39999"/>
                      </a:srgbClr>
                    </a:solidFill>
                  </a:tcPr>
                </a:tc>
              </a:tr>
              <a:tr h="34919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A) se define romanticismo.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A) se enumeran sus rasgos.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14902"/>
                      </a:srgbClr>
                    </a:solidFill>
                  </a:tcPr>
                </a:tc>
              </a:tr>
              <a:tr h="3618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B) se indica el origen del movimiento.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B) se critica su idealización.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14902"/>
                      </a:srgbClr>
                    </a:solidFill>
                  </a:tcPr>
                </a:tc>
              </a:tr>
              <a:tr h="33808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C) se introduce el tema.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C) se concluye a favor del período.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14902"/>
                      </a:srgbClr>
                    </a:solidFill>
                  </a:tcPr>
                </a:tc>
              </a:tr>
              <a:tr h="32538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D) se entrega un dato histórico.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D) se enuncia la opinión del emisor.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14902"/>
                      </a:srgbClr>
                    </a:solidFill>
                  </a:tcPr>
                </a:tc>
              </a:tr>
              <a:tr h="3650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E) se caracteriza el Romanticismo.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E) se entregan ejemplos.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14902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4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5 CuadroTexto"/>
          <p:cNvSpPr txBox="1">
            <a:spLocks noChangeArrowheads="1"/>
          </p:cNvSpPr>
          <p:nvPr/>
        </p:nvSpPr>
        <p:spPr bwMode="auto">
          <a:xfrm>
            <a:off x="3887681" y="660306"/>
            <a:ext cx="1875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419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318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Ejemplo</a:t>
            </a:r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539750" y="1550614"/>
            <a:ext cx="8135938" cy="11652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es-ES" altLang="es-419" sz="1600" dirty="0">
                <a:cs typeface="Arial" panose="020B0604020202020204" pitchFamily="34" charset="0"/>
              </a:rPr>
              <a:t>Podemos </a:t>
            </a:r>
            <a:r>
              <a:rPr lang="es-ES" altLang="es-419" sz="1600" dirty="0">
                <a:solidFill>
                  <a:srgbClr val="FF0000"/>
                </a:solidFill>
                <a:cs typeface="Arial" panose="020B0604020202020204" pitchFamily="34" charset="0"/>
              </a:rPr>
              <a:t>definir </a:t>
            </a:r>
            <a:r>
              <a:rPr lang="es-ES" altLang="es-419" sz="1600" i="1" dirty="0">
                <a:solidFill>
                  <a:srgbClr val="FF0000"/>
                </a:solidFill>
                <a:cs typeface="Arial" panose="020B0604020202020204" pitchFamily="34" charset="0"/>
              </a:rPr>
              <a:t>Romanticismo</a:t>
            </a:r>
            <a:r>
              <a:rPr lang="es-ES" altLang="es-419" sz="1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s-ES" altLang="es-419" sz="1600" dirty="0">
                <a:cs typeface="Arial" panose="020B0604020202020204" pitchFamily="34" charset="0"/>
              </a:rPr>
              <a:t>como el movimiento literario que dominó la literatura europea desde finales del siglo XVIII hasta mediados del XIX.</a:t>
            </a:r>
          </a:p>
          <a:p>
            <a:pPr algn="just" eaLnBrk="1" hangingPunct="1">
              <a:lnSpc>
                <a:spcPct val="110000"/>
              </a:lnSpc>
            </a:pPr>
            <a:r>
              <a:rPr lang="es-ES" altLang="es-419" sz="1600" dirty="0">
                <a:solidFill>
                  <a:srgbClr val="FF0000"/>
                </a:solidFill>
                <a:cs typeface="Arial" panose="020B0604020202020204" pitchFamily="34" charset="0"/>
              </a:rPr>
              <a:t>Se caracteriza por </a:t>
            </a:r>
            <a:r>
              <a:rPr lang="es-ES" altLang="es-419" sz="1600" dirty="0">
                <a:cs typeface="Arial" panose="020B0604020202020204" pitchFamily="34" charset="0"/>
              </a:rPr>
              <a:t>su entrega a la imaginación y la subjetividad, su libertad de pensamiento y expresión y su idealización de la naturaleza.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39750" y="2841153"/>
            <a:ext cx="81359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es-ES" altLang="es-419" sz="1600" b="1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 </a:t>
            </a:r>
            <a:r>
              <a:rPr lang="es-ES" altLang="es-419" b="1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Pregunta de relación entre párrafos</a:t>
            </a:r>
          </a:p>
          <a:p>
            <a:pPr defTabSz="914400" eaLnBrk="1" hangingPunct="1"/>
            <a:endParaRPr lang="es-ES" altLang="es-419" b="1" dirty="0" smtClean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  <a:p>
            <a:pPr defTabSz="914400" eaLnBrk="1" hangingPunct="1"/>
            <a:r>
              <a:rPr lang="es-ES" altLang="es-419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¿ Qué relación se puede establecer entre el primer y el segundo párrafo?</a:t>
            </a:r>
          </a:p>
        </p:txBody>
      </p:sp>
      <p:graphicFrame>
        <p:nvGraphicFramePr>
          <p:cNvPr id="11" name="Group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1434191"/>
              </p:ext>
            </p:extLst>
          </p:nvPr>
        </p:nvGraphicFramePr>
        <p:xfrm>
          <a:off x="539750" y="4020708"/>
          <a:ext cx="6229350" cy="2074899"/>
        </p:xfrm>
        <a:graphic>
          <a:graphicData uri="http://schemas.openxmlformats.org/drawingml/2006/table">
            <a:tbl>
              <a:tblPr/>
              <a:tblGrid>
                <a:gridCol w="3168650"/>
                <a:gridCol w="3060700"/>
              </a:tblGrid>
              <a:tr h="33522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En el primer párrafo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En el segundo párrafo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39999"/>
                      </a:srgbClr>
                    </a:solidFill>
                  </a:tcPr>
                </a:tc>
              </a:tr>
              <a:tr h="34919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A) se define romanticismo.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A) se enumeran sus rasgos.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14902"/>
                      </a:srgbClr>
                    </a:solidFill>
                  </a:tcPr>
                </a:tc>
              </a:tr>
              <a:tr h="3618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B) se indica el origen del movimiento.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B) se critica su idealización.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14902"/>
                      </a:srgbClr>
                    </a:solidFill>
                  </a:tcPr>
                </a:tc>
              </a:tr>
              <a:tr h="33808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C) se introduce el tema.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C) se concluye a favor del período.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14902"/>
                      </a:srgbClr>
                    </a:solidFill>
                  </a:tcPr>
                </a:tc>
              </a:tr>
              <a:tr h="32538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D) se entrega un dato histórico.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D) se enuncia la opinión del emisor.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14902"/>
                      </a:srgbClr>
                    </a:solidFill>
                  </a:tcPr>
                </a:tc>
              </a:tr>
              <a:tr h="3650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E) se caracteriza el Romanticismo.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E) se entregan ejemplos.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14902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15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5 CuadroTexto"/>
          <p:cNvSpPr txBox="1">
            <a:spLocks noChangeArrowheads="1"/>
          </p:cNvSpPr>
          <p:nvPr/>
        </p:nvSpPr>
        <p:spPr bwMode="auto">
          <a:xfrm>
            <a:off x="3887681" y="660306"/>
            <a:ext cx="1875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419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318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Ejemplo</a:t>
            </a:r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539750" y="1550614"/>
            <a:ext cx="8135938" cy="11652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es-ES" altLang="es-419" sz="1600" dirty="0">
                <a:cs typeface="Arial" panose="020B0604020202020204" pitchFamily="34" charset="0"/>
              </a:rPr>
              <a:t>Podemos </a:t>
            </a:r>
            <a:r>
              <a:rPr lang="es-ES" altLang="es-419" sz="1600" dirty="0">
                <a:solidFill>
                  <a:srgbClr val="FF0000"/>
                </a:solidFill>
                <a:cs typeface="Arial" panose="020B0604020202020204" pitchFamily="34" charset="0"/>
              </a:rPr>
              <a:t>definir </a:t>
            </a:r>
            <a:r>
              <a:rPr lang="es-ES" altLang="es-419" sz="1600" i="1" dirty="0">
                <a:solidFill>
                  <a:srgbClr val="FF0000"/>
                </a:solidFill>
                <a:cs typeface="Arial" panose="020B0604020202020204" pitchFamily="34" charset="0"/>
              </a:rPr>
              <a:t>Romanticismo</a:t>
            </a:r>
            <a:r>
              <a:rPr lang="es-ES" altLang="es-419" sz="1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s-ES" altLang="es-419" sz="1600" dirty="0">
                <a:cs typeface="Arial" panose="020B0604020202020204" pitchFamily="34" charset="0"/>
              </a:rPr>
              <a:t>como el movimiento literario que dominó la literatura europea desde finales del siglo XVIII hasta mediados del XIX.</a:t>
            </a:r>
          </a:p>
          <a:p>
            <a:pPr algn="just" eaLnBrk="1" hangingPunct="1">
              <a:lnSpc>
                <a:spcPct val="110000"/>
              </a:lnSpc>
            </a:pPr>
            <a:r>
              <a:rPr lang="es-ES" altLang="es-419" sz="1600" dirty="0">
                <a:solidFill>
                  <a:srgbClr val="FF0000"/>
                </a:solidFill>
                <a:cs typeface="Arial" panose="020B0604020202020204" pitchFamily="34" charset="0"/>
              </a:rPr>
              <a:t>Se caracteriza por </a:t>
            </a:r>
            <a:r>
              <a:rPr lang="es-ES" altLang="es-419" sz="1600" dirty="0">
                <a:cs typeface="Arial" panose="020B0604020202020204" pitchFamily="34" charset="0"/>
              </a:rPr>
              <a:t>su entrega a la imaginación y la subjetividad, su libertad de pensamiento y expresión y su idealización de la naturaleza.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39750" y="2841153"/>
            <a:ext cx="81359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es-ES" altLang="es-419" sz="1600" b="1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 </a:t>
            </a:r>
            <a:r>
              <a:rPr lang="es-ES" altLang="es-419" b="1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Pregunta de relación entre párrafos</a:t>
            </a:r>
          </a:p>
          <a:p>
            <a:pPr defTabSz="914400" eaLnBrk="1" hangingPunct="1"/>
            <a:endParaRPr lang="es-ES" altLang="es-419" b="1" dirty="0" smtClean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  <a:p>
            <a:pPr defTabSz="914400" eaLnBrk="1" hangingPunct="1"/>
            <a:r>
              <a:rPr lang="es-ES" altLang="es-419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¿ Qué relación se puede establecer entre el primer y el segundo párrafo?</a:t>
            </a:r>
          </a:p>
        </p:txBody>
      </p:sp>
      <p:graphicFrame>
        <p:nvGraphicFramePr>
          <p:cNvPr id="11" name="Group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3599064"/>
              </p:ext>
            </p:extLst>
          </p:nvPr>
        </p:nvGraphicFramePr>
        <p:xfrm>
          <a:off x="539750" y="4020708"/>
          <a:ext cx="6229350" cy="2074899"/>
        </p:xfrm>
        <a:graphic>
          <a:graphicData uri="http://schemas.openxmlformats.org/drawingml/2006/table">
            <a:tbl>
              <a:tblPr/>
              <a:tblGrid>
                <a:gridCol w="3168650"/>
                <a:gridCol w="3060700"/>
              </a:tblGrid>
              <a:tr h="33522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En el primer párrafo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En el segundo párrafo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39999"/>
                      </a:srgbClr>
                    </a:solidFill>
                  </a:tcPr>
                </a:tc>
              </a:tr>
              <a:tr h="34919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A) 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se define romanticismo.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A) 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se enumeran sus rasgos.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14902"/>
                      </a:srgbClr>
                    </a:solidFill>
                  </a:tcPr>
                </a:tc>
              </a:tr>
              <a:tr h="3618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B) se indica el origen del movimiento.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B) se critica su idealización.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14902"/>
                      </a:srgbClr>
                    </a:solidFill>
                  </a:tcPr>
                </a:tc>
              </a:tr>
              <a:tr h="33808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C) se introduce el tema.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C) se concluye a favor del período.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14902"/>
                      </a:srgbClr>
                    </a:solidFill>
                  </a:tcPr>
                </a:tc>
              </a:tr>
              <a:tr h="32538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D) se entrega un dato histórico.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D) se enuncia la opinión del emisor.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14902"/>
                      </a:srgbClr>
                    </a:solidFill>
                  </a:tcPr>
                </a:tc>
              </a:tr>
              <a:tr h="3650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E) se caracteriza el Romanticismo.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E) se entregan ejemplos.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>
                        <a:alpha val="14902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334221" y="4020708"/>
            <a:ext cx="1365250" cy="1547813"/>
            <a:chOff x="4167" y="2967"/>
            <a:chExt cx="829" cy="939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320" y="3398"/>
              <a:ext cx="576" cy="508"/>
            </a:xfrm>
            <a:prstGeom prst="rect">
              <a:avLst/>
            </a:prstGeom>
            <a:solidFill>
              <a:srgbClr val="99CC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eaLnBrk="1" hangingPunct="1"/>
              <a:r>
                <a:rPr lang="es-419" altLang="es-419" sz="3600" b="1" dirty="0">
                  <a:solidFill>
                    <a:srgbClr val="000000"/>
                  </a:solidFill>
                  <a:ea typeface="+mn-ea"/>
                  <a:cs typeface="Arial" panose="020B0604020202020204" pitchFamily="34" charset="0"/>
                </a:rPr>
                <a:t>A</a:t>
              </a:r>
              <a:endParaRPr lang="es-ES" altLang="es-419" sz="3600" b="1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4167" y="2967"/>
              <a:ext cx="829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eaLnBrk="1" hangingPunct="1"/>
              <a:r>
                <a:rPr lang="es-ES" altLang="es-419" b="1" dirty="0" smtClean="0">
                  <a:solidFill>
                    <a:srgbClr val="000000"/>
                  </a:solidFill>
                  <a:ea typeface="+mn-ea"/>
                  <a:cs typeface="Arial" panose="020B0604020202020204" pitchFamily="34" charset="0"/>
                </a:rPr>
                <a:t>Alternativa</a:t>
              </a:r>
            </a:p>
            <a:p>
              <a:pPr algn="ctr" defTabSz="914400" eaLnBrk="1" hangingPunct="1"/>
              <a:r>
                <a:rPr lang="es-ES" altLang="es-419" b="1" dirty="0" smtClean="0">
                  <a:solidFill>
                    <a:srgbClr val="000000"/>
                  </a:solidFill>
                  <a:ea typeface="+mn-ea"/>
                  <a:cs typeface="Arial" panose="020B0604020202020204" pitchFamily="34" charset="0"/>
                </a:rPr>
                <a:t>correcta</a:t>
              </a:r>
            </a:p>
          </p:txBody>
        </p:sp>
      </p:grpSp>
      <p:sp>
        <p:nvSpPr>
          <p:cNvPr id="13" name="38 CuadroTexto"/>
          <p:cNvSpPr txBox="1">
            <a:spLocks noChangeArrowheads="1"/>
          </p:cNvSpPr>
          <p:nvPr/>
        </p:nvSpPr>
        <p:spPr bwMode="auto">
          <a:xfrm>
            <a:off x="7086600" y="5976120"/>
            <a:ext cx="1939590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/>
            <a:r>
              <a:rPr lang="es-419" altLang="es-CL" b="1" dirty="0" smtClean="0">
                <a:solidFill>
                  <a:srgbClr val="404040"/>
                </a:solidFill>
                <a:ea typeface="+mn-ea"/>
                <a:cs typeface="Arial" panose="020B0604020202020204" pitchFamily="34" charset="0"/>
              </a:rPr>
              <a:t>Ejercitemos</a:t>
            </a:r>
            <a:endParaRPr lang="es-CL" altLang="es-CL" b="1" dirty="0" smtClean="0">
              <a:solidFill>
                <a:srgbClr val="404040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63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4607719" y="958277"/>
            <a:ext cx="0" cy="11600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/>
          <p:cNvCxnSpPr/>
          <p:nvPr/>
        </p:nvCxnSpPr>
        <p:spPr>
          <a:xfrm>
            <a:off x="4607719" y="2310063"/>
            <a:ext cx="0" cy="7315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3"/>
          <p:cNvCxnSpPr/>
          <p:nvPr/>
        </p:nvCxnSpPr>
        <p:spPr>
          <a:xfrm flipH="1">
            <a:off x="1558595" y="3041568"/>
            <a:ext cx="2953247" cy="6000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/>
          <p:cNvCxnSpPr/>
          <p:nvPr/>
        </p:nvCxnSpPr>
        <p:spPr>
          <a:xfrm>
            <a:off x="4644230" y="3039855"/>
            <a:ext cx="0" cy="6354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4644230" y="3039855"/>
            <a:ext cx="3017241" cy="6354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95288" y="1795164"/>
            <a:ext cx="8424863" cy="646331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/>
            <a:r>
              <a:rPr lang="es-419" altLang="es-419" dirty="0" smtClean="0">
                <a:solidFill>
                  <a:srgbClr val="000000"/>
                </a:solidFill>
                <a:cs typeface="Arial" panose="020B0604020202020204" pitchFamily="34" charset="0"/>
              </a:rPr>
              <a:t>La lectura es un proceso que permite producir significados, es decir, llenar de sentido los enunciados que estructuran un texto.</a:t>
            </a:r>
            <a:endParaRPr lang="es-ES" altLang="es-419" i="1" dirty="0" smtClean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701427" y="2805662"/>
            <a:ext cx="4228470" cy="28697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es-419" altLang="es-419" sz="1600" dirty="0" smtClean="0">
                <a:ea typeface="+mn-ea"/>
                <a:cs typeface="Arial" panose="020B0604020202020204" pitchFamily="34" charset="0"/>
              </a:rPr>
              <a:t>Se reconocen tres tipos de significados</a:t>
            </a:r>
            <a:endParaRPr lang="es-ES" altLang="es-419" sz="1600" dirty="0" smtClean="0"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38 CuadroTexto"/>
          <p:cNvSpPr txBox="1">
            <a:spLocks noChangeArrowheads="1"/>
          </p:cNvSpPr>
          <p:nvPr/>
        </p:nvSpPr>
        <p:spPr bwMode="auto">
          <a:xfrm>
            <a:off x="2701427" y="719750"/>
            <a:ext cx="3885608" cy="47705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/>
            <a:r>
              <a:rPr lang="es-419" altLang="es-CL" sz="2500" b="1" dirty="0" smtClean="0">
                <a:solidFill>
                  <a:srgbClr val="404040"/>
                </a:solidFill>
                <a:cs typeface="Arial" panose="020B0604020202020204" pitchFamily="34" charset="0"/>
              </a:rPr>
              <a:t>Significados textuales</a:t>
            </a:r>
            <a:endParaRPr lang="es-419" altLang="es-CL" sz="2500" b="1" dirty="0">
              <a:solidFill>
                <a:srgbClr val="404040"/>
              </a:solidFill>
              <a:cs typeface="Arial" panose="020B0604020202020204" pitchFamily="34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00633" y="3682935"/>
            <a:ext cx="2408070" cy="1661993"/>
          </a:xfrm>
          <a:prstGeom prst="rect">
            <a:avLst/>
          </a:prstGeom>
          <a:solidFill>
            <a:srgbClr val="99CC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 eaLnBrk="1" hangingPunct="1"/>
            <a:r>
              <a:rPr lang="es-ES" altLang="es-419" sz="1700" b="1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Significado literal:</a:t>
            </a:r>
            <a:r>
              <a:rPr lang="es-ES" altLang="es-419" sz="17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Corresponde a la información explícita, es decir, expuesta directamente en el texto.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222379" y="3710079"/>
            <a:ext cx="2652713" cy="1661993"/>
          </a:xfrm>
          <a:prstGeom prst="rect">
            <a:avLst/>
          </a:prstGeom>
          <a:solidFill>
            <a:srgbClr val="333399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1262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262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262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262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262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2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2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2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2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62063" algn="l"/>
              </a:tabLst>
              <a:defRPr/>
            </a:pPr>
            <a:r>
              <a:rPr kumimoji="0" lang="es-ES" altLang="es-419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Significado</a:t>
            </a:r>
            <a:r>
              <a:rPr kumimoji="0" lang="es-419" altLang="es-419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s-419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complementario:</a:t>
            </a:r>
            <a:r>
              <a:rPr kumimoji="0" lang="es-ES" altLang="es-419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Información que genera el lector de acuerdo con sus conocimientos previos en torno al tema.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6388768" y="3710079"/>
            <a:ext cx="2623089" cy="1661993"/>
          </a:xfrm>
          <a:prstGeom prst="rect">
            <a:avLst/>
          </a:prstGeom>
          <a:solidFill>
            <a:srgbClr val="FF9966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1262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262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262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262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262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2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2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2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2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 eaLnBrk="1" hangingPunct="1"/>
            <a:r>
              <a:rPr lang="es-ES" altLang="es-419" sz="1700" b="1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Significado	inferencial:</a:t>
            </a:r>
            <a:r>
              <a:rPr lang="es-ES" altLang="es-419" sz="17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s-419" altLang="es-419" sz="17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Información </a:t>
            </a:r>
            <a:r>
              <a:rPr lang="es-ES" altLang="es-419" sz="17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implícita, es decir, no expuesta en el texto, pero que se</a:t>
            </a:r>
            <a:r>
              <a:rPr lang="es-419" altLang="es-419" sz="17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puede </a:t>
            </a:r>
            <a:r>
              <a:rPr lang="es-ES" altLang="es-419" sz="170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fundamentar a partir de lo enunciado. </a:t>
            </a:r>
          </a:p>
        </p:txBody>
      </p:sp>
    </p:spTree>
    <p:extLst>
      <p:ext uri="{BB962C8B-B14F-4D97-AF65-F5344CB8AC3E}">
        <p14:creationId xmlns:p14="http://schemas.microsoft.com/office/powerpoint/2010/main" val="387308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3958430" y="304006"/>
            <a:ext cx="1439863" cy="360363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/>
            <a:r>
              <a:rPr lang="es-ES" altLang="es-419" sz="1900" b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/>
              </a:rPr>
              <a:t>TEXTO</a:t>
            </a:r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 flipH="1">
            <a:off x="2951161" y="726491"/>
            <a:ext cx="1727201" cy="11509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7" name="Line 18"/>
          <p:cNvSpPr>
            <a:spLocks noChangeShapeType="1"/>
          </p:cNvSpPr>
          <p:nvPr/>
        </p:nvSpPr>
        <p:spPr bwMode="auto">
          <a:xfrm>
            <a:off x="4641851" y="726491"/>
            <a:ext cx="1692274" cy="11509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1365250" y="1660358"/>
            <a:ext cx="2700338" cy="79492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914400"/>
            <a:r>
              <a:rPr lang="es-419" altLang="es-419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/>
              </a:rPr>
              <a:t>Significado Literal</a:t>
            </a:r>
          </a:p>
          <a:p>
            <a:pPr algn="ctr" defTabSz="914400"/>
            <a:r>
              <a:rPr lang="es-419" altLang="es-419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/>
              </a:rPr>
              <a:t>Explícita</a:t>
            </a:r>
            <a:endParaRPr lang="es-ES" altLang="es-419" sz="1600" b="1" dirty="0" smtClean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/>
            </a:endParaRPr>
          </a:p>
          <a:p>
            <a:pPr algn="ctr" defTabSz="914400"/>
            <a:r>
              <a:rPr lang="es-ES" altLang="es-419" sz="14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/>
              </a:rPr>
              <a:t>(</a:t>
            </a:r>
            <a:r>
              <a:rPr lang="es-419" altLang="es-419" sz="14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/>
              </a:rPr>
              <a:t>lo que está dicho</a:t>
            </a:r>
            <a:r>
              <a:rPr lang="es-ES" altLang="es-419" sz="14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/>
              </a:rPr>
              <a:t>)</a:t>
            </a: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5254625" y="1660358"/>
            <a:ext cx="2447925" cy="79492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914400"/>
            <a:r>
              <a:rPr lang="es-419" altLang="es-419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/>
              </a:rPr>
              <a:t>Significado Inferencial</a:t>
            </a:r>
          </a:p>
          <a:p>
            <a:pPr algn="ctr" defTabSz="914400"/>
            <a:r>
              <a:rPr lang="es-419" altLang="es-419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/>
              </a:rPr>
              <a:t>Implícita</a:t>
            </a:r>
            <a:endParaRPr lang="es-ES" altLang="es-419" sz="1600" b="1" dirty="0" smtClean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/>
            </a:endParaRPr>
          </a:p>
          <a:p>
            <a:pPr algn="ctr" defTabSz="914400"/>
            <a:r>
              <a:rPr lang="es-ES" altLang="es-419" sz="14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/>
              </a:rPr>
              <a:t>(</a:t>
            </a:r>
            <a:r>
              <a:rPr lang="es-419" altLang="es-419" sz="14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/>
              </a:rPr>
              <a:t>lo que no está dicho</a:t>
            </a:r>
            <a:r>
              <a:rPr lang="es-ES" altLang="es-419" sz="14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/>
              </a:rPr>
              <a:t>)</a:t>
            </a:r>
          </a:p>
        </p:txBody>
      </p:sp>
      <p:sp>
        <p:nvSpPr>
          <p:cNvPr id="10" name="Line 21"/>
          <p:cNvSpPr>
            <a:spLocks noChangeShapeType="1"/>
          </p:cNvSpPr>
          <p:nvPr/>
        </p:nvSpPr>
        <p:spPr bwMode="auto">
          <a:xfrm>
            <a:off x="2733675" y="2455278"/>
            <a:ext cx="0" cy="76918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>
            <a:off x="6407150" y="2455277"/>
            <a:ext cx="10820" cy="7691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962526" y="3224463"/>
            <a:ext cx="3364582" cy="2923674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s-419" altLang="es-419" sz="17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/>
              </a:rPr>
              <a:t>En el párrafo dos, </a:t>
            </a:r>
            <a:r>
              <a:rPr lang="es-419" altLang="es-419" sz="1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se </a:t>
            </a:r>
          </a:p>
          <a:p>
            <a:pPr defTabSz="914400"/>
            <a:r>
              <a:rPr lang="es-419" altLang="es-419" sz="1700" b="1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s-419" altLang="es-419" sz="1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   afirma</a:t>
            </a:r>
            <a:r>
              <a:rPr lang="es-419" altLang="es-419" sz="17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/>
              </a:rPr>
              <a:t> que…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s-419" altLang="es-419" sz="1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Según el texto</a:t>
            </a:r>
            <a:r>
              <a:rPr lang="es-419" altLang="es-419" sz="17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, ¿cuál </a:t>
            </a:r>
          </a:p>
          <a:p>
            <a:pPr defTabSz="914400"/>
            <a:r>
              <a:rPr lang="es-419" altLang="es-419" sz="17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/>
              </a:rPr>
              <a:t> </a:t>
            </a:r>
            <a:r>
              <a:rPr lang="es-419" altLang="es-419" sz="17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/>
              </a:rPr>
              <a:t>    de las siguientes </a:t>
            </a:r>
          </a:p>
          <a:p>
            <a:pPr defTabSz="914400"/>
            <a:r>
              <a:rPr lang="es-419" altLang="es-419" sz="17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s-419" altLang="es-419" sz="17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   afirmaciones es </a:t>
            </a:r>
            <a:r>
              <a:rPr lang="es-419" altLang="es-419" sz="1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falsa</a:t>
            </a:r>
            <a:r>
              <a:rPr lang="es-419" altLang="es-419" sz="17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?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s-419" altLang="es-419" sz="17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/>
              </a:rPr>
              <a:t>Respecto del protagonista,</a:t>
            </a:r>
          </a:p>
          <a:p>
            <a:pPr defTabSz="914400"/>
            <a:r>
              <a:rPr lang="es-419" altLang="es-419" sz="17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s-419" altLang="es-419" sz="17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   en el texto </a:t>
            </a:r>
            <a:r>
              <a:rPr lang="es-419" altLang="es-419" sz="1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se plantea </a:t>
            </a:r>
            <a:r>
              <a:rPr lang="es-419" altLang="es-419" sz="17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que…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s-419" altLang="es-419" sz="1700" b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/>
              </a:rPr>
              <a:t>De acuerdo con </a:t>
            </a:r>
            <a:r>
              <a:rPr lang="es-419" altLang="es-419" sz="17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/>
              </a:rPr>
              <a:t>el texto,</a:t>
            </a:r>
          </a:p>
          <a:p>
            <a:pPr defTabSz="914400"/>
            <a:r>
              <a:rPr lang="es-419" altLang="es-419" sz="17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s-419" altLang="es-419" sz="17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   ¿cómo era la habitación?</a:t>
            </a:r>
            <a:endParaRPr lang="es-ES" altLang="es-419" sz="1700" dirty="0" smtClean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4828161" y="3224463"/>
            <a:ext cx="3300852" cy="2923674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s-419" altLang="es-419" sz="17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/>
              </a:rPr>
              <a:t>En el texto se </a:t>
            </a:r>
            <a:r>
              <a:rPr lang="es-419" altLang="es-419" sz="1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nos da a </a:t>
            </a:r>
          </a:p>
          <a:p>
            <a:pPr defTabSz="914400"/>
            <a:r>
              <a:rPr lang="es-419" altLang="es-419" sz="1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    entender que</a:t>
            </a:r>
            <a:r>
              <a:rPr lang="es-419" altLang="es-419" sz="17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…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s-419" altLang="es-419" sz="17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/>
              </a:rPr>
              <a:t>De acuerdo con lo leído,</a:t>
            </a:r>
          </a:p>
          <a:p>
            <a:pPr defTabSz="914400"/>
            <a:r>
              <a:rPr lang="es-419" altLang="es-419" sz="17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    podemos </a:t>
            </a:r>
            <a:r>
              <a:rPr lang="es-419" altLang="es-419" sz="1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concluir</a:t>
            </a:r>
            <a:r>
              <a:rPr lang="es-419" altLang="es-419" sz="17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que…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s-419" altLang="es-419" sz="17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/>
              </a:rPr>
              <a:t>De acuerdo con la hipótesis</a:t>
            </a:r>
          </a:p>
          <a:p>
            <a:pPr defTabSz="914400"/>
            <a:r>
              <a:rPr lang="es-419" altLang="es-419" sz="17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s-419" altLang="es-419" sz="17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   planteada es posible </a:t>
            </a:r>
            <a:r>
              <a:rPr lang="es-419" altLang="es-419" sz="1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deducir</a:t>
            </a:r>
          </a:p>
          <a:p>
            <a:pPr defTabSz="914400"/>
            <a:r>
              <a:rPr lang="es-419" altLang="es-419" sz="17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/>
              </a:rPr>
              <a:t> </a:t>
            </a:r>
            <a:r>
              <a:rPr lang="es-419" altLang="es-419" sz="17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/>
              </a:rPr>
              <a:t>    que…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s-419" altLang="es-419" sz="17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De la sección anterior, se </a:t>
            </a:r>
          </a:p>
          <a:p>
            <a:pPr defTabSz="914400"/>
            <a:r>
              <a:rPr lang="es-419" altLang="es-419" sz="17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    puede </a:t>
            </a:r>
            <a:r>
              <a:rPr lang="es-419" altLang="es-419" sz="1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colegir</a:t>
            </a:r>
            <a:r>
              <a:rPr lang="es-419" altLang="es-419" sz="17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que…</a:t>
            </a:r>
            <a:endParaRPr lang="es-ES" altLang="es-419" sz="1700" dirty="0" smtClean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23" name="Rectangle 6"/>
          <p:cNvSpPr txBox="1">
            <a:spLocks noChangeArrowheads="1"/>
          </p:cNvSpPr>
          <p:nvPr/>
        </p:nvSpPr>
        <p:spPr bwMode="auto">
          <a:xfrm>
            <a:off x="3975498" y="1030496"/>
            <a:ext cx="1332705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1425" algn="l"/>
              </a:tabLst>
              <a:defRPr/>
            </a:pPr>
            <a:r>
              <a:rPr kumimoji="0" lang="es-419" altLang="es-419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Transmite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1425" algn="l"/>
              </a:tabLst>
              <a:defRPr/>
            </a:pPr>
            <a:r>
              <a:rPr lang="es-419" altLang="es-419" sz="1400" b="1" dirty="0" smtClean="0">
                <a:solidFill>
                  <a:srgbClr val="333399"/>
                </a:solidFill>
                <a:latin typeface="Arial"/>
                <a:cs typeface="Arial"/>
              </a:rPr>
              <a:t>información</a:t>
            </a:r>
            <a:endParaRPr kumimoji="0" lang="es-ES" altLang="es-419" sz="1400" b="1" i="0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4" name="Rectangle 6"/>
          <p:cNvSpPr txBox="1">
            <a:spLocks noChangeArrowheads="1"/>
          </p:cNvSpPr>
          <p:nvPr/>
        </p:nvSpPr>
        <p:spPr bwMode="auto">
          <a:xfrm>
            <a:off x="2787170" y="2493084"/>
            <a:ext cx="3630800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1425" algn="l"/>
              </a:tabLst>
              <a:defRPr/>
            </a:pPr>
            <a:r>
              <a:rPr kumimoji="0" lang="es-419" altLang="es-419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Planteamiento de preguntas para cada</a:t>
            </a:r>
            <a:r>
              <a:rPr kumimoji="0" lang="es-419" altLang="es-419" sz="1400" b="1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nivel</a:t>
            </a:r>
            <a:endParaRPr kumimoji="0" lang="es-ES" altLang="es-419" sz="1400" b="1" i="0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620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8 CuadroTexto"/>
          <p:cNvSpPr txBox="1">
            <a:spLocks noChangeArrowheads="1"/>
          </p:cNvSpPr>
          <p:nvPr/>
        </p:nvSpPr>
        <p:spPr bwMode="auto">
          <a:xfrm>
            <a:off x="2449902" y="751632"/>
            <a:ext cx="6262777" cy="40011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/>
            <a:r>
              <a:rPr lang="es-419" altLang="es-CL" sz="2000" b="1" dirty="0" smtClean="0">
                <a:solidFill>
                  <a:srgbClr val="404040"/>
                </a:solidFill>
                <a:ea typeface="+mn-ea"/>
                <a:cs typeface="Arial" panose="020B0604020202020204" pitchFamily="34" charset="0"/>
              </a:rPr>
              <a:t>Tipos de preguntas en Comprensión Lectora</a:t>
            </a:r>
            <a:endParaRPr lang="es-CL" altLang="es-CL" sz="2000" b="1" dirty="0" smtClean="0">
              <a:solidFill>
                <a:srgbClr val="404040"/>
              </a:solidFill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7" descr="787433_17515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94" y="1838135"/>
            <a:ext cx="2987156" cy="444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967663" y="2647321"/>
            <a:ext cx="2364687" cy="313932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es-ES" altLang="es-419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 </a:t>
            </a:r>
            <a:r>
              <a:rPr lang="es-ES" altLang="es-419" b="1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ENCABEZADOS</a:t>
            </a:r>
          </a:p>
          <a:p>
            <a:pPr defTabSz="914400" eaLnBrk="1" hangingPunct="1">
              <a:buFontTx/>
              <a:buChar char="-"/>
            </a:pPr>
            <a:r>
              <a:rPr lang="es-ES" altLang="es-419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s-419" altLang="es-419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 </a:t>
            </a:r>
            <a:r>
              <a:rPr lang="es-ES" altLang="es-419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En el texto se </a:t>
            </a:r>
          </a:p>
          <a:p>
            <a:pPr defTabSz="914400" eaLnBrk="1" hangingPunct="1"/>
            <a:r>
              <a:rPr lang="es-ES" altLang="es-419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afirma que …</a:t>
            </a:r>
          </a:p>
          <a:p>
            <a:pPr defTabSz="914400" eaLnBrk="1" hangingPunct="1">
              <a:buFontTx/>
              <a:buChar char="-"/>
            </a:pPr>
            <a:r>
              <a:rPr lang="es-ES" altLang="es-419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s-419" altLang="es-419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 </a:t>
            </a:r>
            <a:r>
              <a:rPr lang="es-ES" altLang="es-419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De acuerdo con</a:t>
            </a:r>
          </a:p>
          <a:p>
            <a:pPr defTabSz="914400" eaLnBrk="1" hangingPunct="1"/>
            <a:r>
              <a:rPr lang="es-ES" altLang="es-419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el texto, ¿cuál de</a:t>
            </a:r>
          </a:p>
          <a:p>
            <a:pPr defTabSz="914400" eaLnBrk="1" hangingPunct="1"/>
            <a:r>
              <a:rPr lang="es-ES" altLang="es-419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las siguientes </a:t>
            </a:r>
          </a:p>
          <a:p>
            <a:pPr defTabSz="914400" eaLnBrk="1" hangingPunct="1"/>
            <a:r>
              <a:rPr lang="es-ES" altLang="es-419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afirmaciones es </a:t>
            </a:r>
          </a:p>
          <a:p>
            <a:pPr defTabSz="914400" eaLnBrk="1" hangingPunct="1"/>
            <a:r>
              <a:rPr lang="es-ES" altLang="es-419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VERDADERA?</a:t>
            </a:r>
            <a:endParaRPr lang="es-419" altLang="es-419" dirty="0" smtClean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  <a:p>
            <a:pPr marL="285750" indent="-285750" defTabSz="914400" eaLnBrk="1" hangingPunct="1">
              <a:buFontTx/>
              <a:buChar char="-"/>
            </a:pPr>
            <a:r>
              <a:rPr lang="es-419" altLang="es-419" dirty="0" smtClean="0">
                <a:solidFill>
                  <a:srgbClr val="000000"/>
                </a:solidFill>
                <a:cs typeface="Arial" panose="020B0604020202020204" pitchFamily="34" charset="0"/>
              </a:rPr>
              <a:t>Según el texto…</a:t>
            </a:r>
          </a:p>
          <a:p>
            <a:pPr marL="285750" indent="-285750" defTabSz="914400" eaLnBrk="1" hangingPunct="1">
              <a:buFontTx/>
              <a:buChar char="-"/>
            </a:pPr>
            <a:r>
              <a:rPr lang="es-419" altLang="es-419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El texto plantea que…</a:t>
            </a:r>
            <a:endParaRPr lang="es-ES" altLang="es-419" dirty="0" smtClean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79531" y="2646208"/>
            <a:ext cx="2054995" cy="142192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120000"/>
              </a:lnSpc>
            </a:pPr>
            <a:r>
              <a:rPr lang="es-ES" altLang="es-419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 </a:t>
            </a:r>
            <a:r>
              <a:rPr lang="es-ES" altLang="es-419" b="1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HABILIDADES</a:t>
            </a:r>
          </a:p>
          <a:p>
            <a:pPr defTabSz="914400" eaLnBrk="1" hangingPunct="1">
              <a:lnSpc>
                <a:spcPct val="120000"/>
              </a:lnSpc>
            </a:pPr>
            <a:r>
              <a:rPr lang="es-ES" altLang="es-419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- Conocer</a:t>
            </a:r>
          </a:p>
          <a:p>
            <a:pPr defTabSz="914400" eaLnBrk="1" hangingPunct="1">
              <a:lnSpc>
                <a:spcPct val="120000"/>
              </a:lnSpc>
            </a:pPr>
            <a:r>
              <a:rPr lang="es-ES" altLang="es-419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- Comprender-</a:t>
            </a:r>
          </a:p>
          <a:p>
            <a:pPr defTabSz="914400" eaLnBrk="1" hangingPunct="1">
              <a:lnSpc>
                <a:spcPct val="120000"/>
              </a:lnSpc>
            </a:pPr>
            <a:r>
              <a:rPr lang="es-ES" altLang="es-419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 analizar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479531" y="4273281"/>
            <a:ext cx="2054995" cy="175432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120000"/>
              </a:lnSpc>
            </a:pPr>
            <a:r>
              <a:rPr lang="es-ES" altLang="es-419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s-ES" altLang="es-419" b="1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RESPUESTA</a:t>
            </a:r>
          </a:p>
          <a:p>
            <a:pPr defTabSz="914400" eaLnBrk="1" hangingPunct="1">
              <a:lnSpc>
                <a:spcPct val="120000"/>
              </a:lnSpc>
            </a:pPr>
            <a:r>
              <a:rPr lang="es-ES" altLang="es-419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-Reconocer</a:t>
            </a:r>
          </a:p>
          <a:p>
            <a:pPr defTabSz="914400" eaLnBrk="1" hangingPunct="1">
              <a:lnSpc>
                <a:spcPct val="120000"/>
              </a:lnSpc>
            </a:pPr>
            <a:r>
              <a:rPr lang="es-ES" altLang="es-419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información </a:t>
            </a:r>
          </a:p>
          <a:p>
            <a:pPr defTabSz="914400" eaLnBrk="1" hangingPunct="1">
              <a:lnSpc>
                <a:spcPct val="120000"/>
              </a:lnSpc>
            </a:pPr>
            <a:r>
              <a:rPr lang="es-ES" altLang="es-419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explícita del</a:t>
            </a:r>
          </a:p>
          <a:p>
            <a:pPr defTabSz="914400" eaLnBrk="1" hangingPunct="1">
              <a:lnSpc>
                <a:spcPct val="120000"/>
              </a:lnSpc>
            </a:pPr>
            <a:r>
              <a:rPr lang="es-ES" altLang="es-419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texto.</a:t>
            </a:r>
          </a:p>
        </p:txBody>
      </p:sp>
      <p:sp>
        <p:nvSpPr>
          <p:cNvPr id="10" name="Llamada de flecha hacia abajo 9"/>
          <p:cNvSpPr/>
          <p:nvPr/>
        </p:nvSpPr>
        <p:spPr>
          <a:xfrm>
            <a:off x="3916278" y="1520661"/>
            <a:ext cx="3693695" cy="920402"/>
          </a:xfrm>
          <a:prstGeom prst="downArrowCallout">
            <a:avLst>
              <a:gd name="adj1" fmla="val 57757"/>
              <a:gd name="adj2" fmla="val 42867"/>
              <a:gd name="adj3" fmla="val 22022"/>
              <a:gd name="adj4" fmla="val 6497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/>
            <a:r>
              <a:rPr lang="es-419" altLang="es-419" b="1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Comprensión Literal</a:t>
            </a:r>
            <a:endParaRPr lang="es-ES" altLang="es-419" b="1" dirty="0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230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652956"/>
              </p:ext>
            </p:extLst>
          </p:nvPr>
        </p:nvGraphicFramePr>
        <p:xfrm>
          <a:off x="1410295" y="2727852"/>
          <a:ext cx="3081728" cy="18726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16733"/>
                <a:gridCol w="1564995"/>
              </a:tblGrid>
              <a:tr h="3726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419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s-CL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419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endParaRPr lang="es-CL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76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419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s-C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419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es-CL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9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419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s-CL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419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es-CL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753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419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s-C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419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</a:t>
                      </a:r>
                      <a:endParaRPr lang="es-CL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9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419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s-CL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419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es-CL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973365"/>
              </p:ext>
            </p:extLst>
          </p:nvPr>
        </p:nvGraphicFramePr>
        <p:xfrm>
          <a:off x="4610556" y="2730542"/>
          <a:ext cx="3081728" cy="186991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16733"/>
                <a:gridCol w="1564995"/>
              </a:tblGrid>
              <a:tr h="3739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419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s-C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419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s-CL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39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419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s-CL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419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endParaRPr lang="es-CL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39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419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s-C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419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</a:t>
                      </a:r>
                      <a:endParaRPr lang="es-CL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39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419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es-CL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419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es-CL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39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419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s-C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419" sz="1600" b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</a:t>
                      </a:r>
                      <a:endParaRPr lang="es-CL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3549040" y="1854251"/>
            <a:ext cx="1885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es-419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JERCITACIÓN</a:t>
            </a:r>
            <a:endParaRPr lang="es-419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6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8 CuadroTexto"/>
          <p:cNvSpPr txBox="1">
            <a:spLocks noChangeArrowheads="1"/>
          </p:cNvSpPr>
          <p:nvPr/>
        </p:nvSpPr>
        <p:spPr bwMode="auto">
          <a:xfrm>
            <a:off x="3050697" y="741209"/>
            <a:ext cx="3177175" cy="40011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/>
            <a:r>
              <a:rPr lang="es-419" altLang="es-CL" sz="2000" b="1" dirty="0" smtClean="0">
                <a:solidFill>
                  <a:srgbClr val="404040"/>
                </a:solidFill>
                <a:ea typeface="+mn-ea"/>
                <a:cs typeface="Arial" panose="020B0604020202020204" pitchFamily="34" charset="0"/>
              </a:rPr>
              <a:t>¿Qué es Analizar?</a:t>
            </a:r>
            <a:endParaRPr lang="es-CL" altLang="es-CL" sz="2000" b="1" dirty="0" smtClean="0">
              <a:solidFill>
                <a:srgbClr val="40404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10 Rectángulo"/>
          <p:cNvSpPr/>
          <p:nvPr/>
        </p:nvSpPr>
        <p:spPr bwMode="auto">
          <a:xfrm>
            <a:off x="748772" y="1671368"/>
            <a:ext cx="7781026" cy="1772066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kern="0" dirty="0" smtClean="0">
                <a:latin typeface="Arial"/>
                <a:ea typeface="+mn-ea"/>
                <a:cs typeface="+mn-cs"/>
              </a:rPr>
              <a:t>Es la habilidad cognitiva de </a:t>
            </a:r>
            <a:r>
              <a:rPr lang="es-ES" kern="0" dirty="0" smtClean="0">
                <a:latin typeface="Arial"/>
                <a:ea typeface="+mn-ea"/>
                <a:cs typeface="+mn-cs"/>
              </a:rPr>
              <a:t>descomponer </a:t>
            </a:r>
            <a:r>
              <a:rPr lang="es-ES" kern="0" dirty="0">
                <a:latin typeface="Arial"/>
                <a:ea typeface="+mn-ea"/>
                <a:cs typeface="+mn-cs"/>
              </a:rPr>
              <a:t>el </a:t>
            </a:r>
            <a:r>
              <a:rPr lang="es-ES" kern="0" dirty="0" smtClean="0">
                <a:latin typeface="Arial"/>
                <a:ea typeface="+mn-ea"/>
                <a:cs typeface="+mn-cs"/>
              </a:rPr>
              <a:t>todo </a:t>
            </a:r>
            <a:r>
              <a:rPr lang="es-ES" kern="0" dirty="0">
                <a:latin typeface="Arial"/>
                <a:ea typeface="+mn-ea"/>
                <a:cs typeface="+mn-cs"/>
              </a:rPr>
              <a:t>en sus partes </a:t>
            </a:r>
            <a:r>
              <a:rPr lang="es-ES" kern="0" dirty="0" smtClean="0">
                <a:latin typeface="Arial"/>
                <a:ea typeface="+mn-ea"/>
                <a:cs typeface="+mn-cs"/>
              </a:rPr>
              <a:t>p</a:t>
            </a:r>
            <a:r>
              <a:rPr lang="es-419" kern="0" dirty="0" smtClean="0">
                <a:latin typeface="Arial"/>
                <a:ea typeface="+mn-ea"/>
                <a:cs typeface="+mn-cs"/>
              </a:rPr>
              <a:t>ara </a:t>
            </a:r>
            <a:r>
              <a:rPr lang="es-ES" kern="0" dirty="0" smtClean="0">
                <a:latin typeface="Arial"/>
                <a:ea typeface="+mn-ea"/>
                <a:cs typeface="+mn-cs"/>
              </a:rPr>
              <a:t>solucionar problemas </a:t>
            </a:r>
            <a:r>
              <a:rPr lang="es-ES" kern="0" dirty="0">
                <a:latin typeface="Arial"/>
                <a:ea typeface="+mn-ea"/>
                <a:cs typeface="+mn-cs"/>
              </a:rPr>
              <a:t>a partir del conocimiento adquirido. </a:t>
            </a:r>
            <a:r>
              <a:rPr lang="es-419" kern="0" dirty="0" smtClean="0">
                <a:latin typeface="Arial"/>
                <a:ea typeface="+mn-ea"/>
                <a:cs typeface="+mn-cs"/>
              </a:rPr>
              <a:t>El propósito es </a:t>
            </a:r>
            <a:r>
              <a:rPr lang="es-ES" kern="0" dirty="0" smtClean="0">
                <a:latin typeface="Arial"/>
                <a:ea typeface="+mn-ea"/>
                <a:cs typeface="+mn-cs"/>
              </a:rPr>
              <a:t> </a:t>
            </a:r>
            <a:r>
              <a:rPr lang="es-ES" kern="0" dirty="0">
                <a:latin typeface="Arial"/>
                <a:ea typeface="+mn-ea"/>
                <a:cs typeface="+mn-cs"/>
              </a:rPr>
              <a:t>entender la estructura de la </a:t>
            </a:r>
            <a:r>
              <a:rPr lang="es-ES" kern="0" dirty="0" smtClean="0">
                <a:latin typeface="Arial"/>
                <a:ea typeface="+mn-ea"/>
                <a:cs typeface="+mn-cs"/>
              </a:rPr>
              <a:t>organización </a:t>
            </a:r>
            <a:r>
              <a:rPr lang="es-ES" kern="0" dirty="0">
                <a:latin typeface="Arial"/>
                <a:ea typeface="+mn-ea"/>
                <a:cs typeface="+mn-cs"/>
              </a:rPr>
              <a:t>del material informativo </a:t>
            </a:r>
            <a:r>
              <a:rPr lang="es-ES" kern="0" dirty="0" smtClean="0">
                <a:latin typeface="Arial"/>
                <a:ea typeface="+mn-ea"/>
                <a:cs typeface="+mn-cs"/>
              </a:rPr>
              <a:t>examinando </a:t>
            </a:r>
            <a:r>
              <a:rPr lang="es-ES" kern="0" dirty="0">
                <a:latin typeface="Arial"/>
                <a:ea typeface="+mn-ea"/>
                <a:cs typeface="+mn-cs"/>
              </a:rPr>
              <a:t>las partes de las </a:t>
            </a:r>
            <a:r>
              <a:rPr lang="es-ES" kern="0" dirty="0" err="1" smtClean="0">
                <a:latin typeface="Arial"/>
                <a:ea typeface="+mn-ea"/>
                <a:cs typeface="+mn-cs"/>
              </a:rPr>
              <a:t>cu</a:t>
            </a:r>
            <a:r>
              <a:rPr lang="es-419" kern="0" dirty="0" smtClean="0">
                <a:latin typeface="Arial"/>
                <a:ea typeface="+mn-ea"/>
                <a:cs typeface="+mn-cs"/>
              </a:rPr>
              <a:t>a</a:t>
            </a:r>
            <a:r>
              <a:rPr lang="es-ES" kern="0" dirty="0" smtClean="0">
                <a:latin typeface="Arial"/>
                <a:ea typeface="+mn-ea"/>
                <a:cs typeface="+mn-cs"/>
              </a:rPr>
              <a:t>les </a:t>
            </a:r>
            <a:r>
              <a:rPr lang="es-ES" kern="0" dirty="0">
                <a:latin typeface="Arial"/>
                <a:ea typeface="+mn-ea"/>
                <a:cs typeface="+mn-cs"/>
              </a:rPr>
              <a:t>se </a:t>
            </a:r>
            <a:r>
              <a:rPr lang="es-ES" kern="0" dirty="0" smtClean="0">
                <a:latin typeface="Arial"/>
                <a:ea typeface="+mn-ea"/>
                <a:cs typeface="+mn-cs"/>
              </a:rPr>
              <a:t>compone</a:t>
            </a:r>
            <a:r>
              <a:rPr lang="es-419" kern="0" dirty="0" smtClean="0">
                <a:latin typeface="Arial"/>
                <a:ea typeface="+mn-ea"/>
                <a:cs typeface="+mn-cs"/>
              </a:rPr>
              <a:t> y estableciendo relaciones entre ellas</a:t>
            </a:r>
            <a:r>
              <a:rPr lang="es-ES" kern="0" dirty="0" smtClean="0">
                <a:latin typeface="Arial"/>
                <a:ea typeface="+mn-ea"/>
                <a:cs typeface="+mn-cs"/>
              </a:rPr>
              <a:t>. </a:t>
            </a:r>
            <a:endParaRPr lang="es-ES" kern="0" dirty="0">
              <a:latin typeface="Arial"/>
              <a:ea typeface="+mn-ea"/>
              <a:cs typeface="+mn-c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837" y="3973483"/>
            <a:ext cx="2934563" cy="194873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558" y="3852474"/>
            <a:ext cx="29241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/>
          <p:cNvSpPr/>
          <p:nvPr/>
        </p:nvSpPr>
        <p:spPr>
          <a:xfrm>
            <a:off x="298938" y="246185"/>
            <a:ext cx="1776047" cy="13364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5" name="3 CuadroTexto"/>
          <p:cNvSpPr txBox="1">
            <a:spLocks noChangeArrowheads="1"/>
          </p:cNvSpPr>
          <p:nvPr/>
        </p:nvSpPr>
        <p:spPr bwMode="auto">
          <a:xfrm>
            <a:off x="128649" y="1355053"/>
            <a:ext cx="1314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Char char="•"/>
            </a:pPr>
            <a:r>
              <a:rPr lang="es-ES" altLang="es-419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s-419" altLang="es-419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I</a:t>
            </a:r>
            <a:r>
              <a:rPr lang="es-ES" altLang="es-419" sz="16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ntroduce</a:t>
            </a:r>
            <a:endParaRPr lang="es-ES" altLang="es-419" sz="16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eaLnBrk="1" hangingPunct="1">
              <a:buFont typeface="Arial" panose="020B0604020202020204" pitchFamily="34" charset="0"/>
              <a:buChar char="•"/>
            </a:pPr>
            <a:r>
              <a:rPr lang="es-ES" altLang="es-419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s-419" altLang="es-419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D</a:t>
            </a:r>
            <a:r>
              <a:rPr lang="es-ES" altLang="es-419" sz="16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esarrolla</a:t>
            </a:r>
            <a:endParaRPr lang="es-ES" altLang="es-419" sz="16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eaLnBrk="1" hangingPunct="1">
              <a:buFont typeface="Arial" panose="020B0604020202020204" pitchFamily="34" charset="0"/>
              <a:buChar char="•"/>
            </a:pPr>
            <a:r>
              <a:rPr lang="es-ES" altLang="es-419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s-419" altLang="es-419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C</a:t>
            </a:r>
            <a:r>
              <a:rPr lang="es-ES" altLang="es-419" sz="16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oncluye</a:t>
            </a:r>
            <a:endParaRPr lang="es-ES" altLang="es-419" sz="16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1760538" y="3831407"/>
            <a:ext cx="2847975" cy="33813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es-ES" altLang="es-419" sz="1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¿De qué se trata el texto?</a:t>
            </a: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2563813" y="463185"/>
            <a:ext cx="1204912" cy="3968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>
              <a:buFont typeface="Wingdings" panose="05000000000000000000" pitchFamily="2" charset="2"/>
              <a:buNone/>
            </a:pPr>
            <a:r>
              <a:rPr lang="es-ES" altLang="es-419" b="1" dirty="0" smtClean="0">
                <a:solidFill>
                  <a:srgbClr val="000000"/>
                </a:solidFill>
                <a:cs typeface="Arial" panose="020B0604020202020204" pitchFamily="34" charset="0"/>
              </a:rPr>
              <a:t>TEMA</a:t>
            </a: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1743035" y="1900748"/>
            <a:ext cx="31035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defTabSz="914400" eaLnBrk="1" hangingPunct="1"/>
            <a:r>
              <a:rPr lang="es-ES" altLang="es-419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Materia, asunto o contenido general que se desarrolla en el texto</a:t>
            </a: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1951248" y="4898902"/>
            <a:ext cx="25193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defTabSz="914400" eaLnBrk="1" hangingPunct="1"/>
            <a:r>
              <a:rPr lang="es-ES" altLang="es-419" sz="1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Palabra o frase</a:t>
            </a:r>
            <a:r>
              <a:rPr lang="es-ES" altLang="es-419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: La célula, El Renacimiento, Origen del hombre americano, etc.</a:t>
            </a:r>
          </a:p>
        </p:txBody>
      </p:sp>
      <p:cxnSp>
        <p:nvCxnSpPr>
          <p:cNvPr id="40" name="36 Conector recto de flecha"/>
          <p:cNvCxnSpPr>
            <a:cxnSpLocks noChangeShapeType="1"/>
          </p:cNvCxnSpPr>
          <p:nvPr/>
        </p:nvCxnSpPr>
        <p:spPr bwMode="auto">
          <a:xfrm flipH="1">
            <a:off x="3111500" y="2711305"/>
            <a:ext cx="1588" cy="9493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39 Conector recto"/>
          <p:cNvCxnSpPr>
            <a:cxnSpLocks noChangeShapeType="1"/>
          </p:cNvCxnSpPr>
          <p:nvPr/>
        </p:nvCxnSpPr>
        <p:spPr bwMode="auto">
          <a:xfrm>
            <a:off x="904522" y="3474064"/>
            <a:ext cx="543632" cy="158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39 Conector recto"/>
          <p:cNvCxnSpPr>
            <a:cxnSpLocks noChangeShapeType="1"/>
          </p:cNvCxnSpPr>
          <p:nvPr/>
        </p:nvCxnSpPr>
        <p:spPr bwMode="auto">
          <a:xfrm flipV="1">
            <a:off x="1416785" y="661623"/>
            <a:ext cx="0" cy="284321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5595938" y="1536336"/>
            <a:ext cx="2336800" cy="3968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>
              <a:buFont typeface="Wingdings" panose="05000000000000000000" pitchFamily="2" charset="2"/>
              <a:buNone/>
            </a:pPr>
            <a:r>
              <a:rPr lang="es-ES" altLang="es-419" b="1" dirty="0" smtClean="0">
                <a:solidFill>
                  <a:srgbClr val="000000"/>
                </a:solidFill>
                <a:cs typeface="Arial" panose="020B0604020202020204" pitchFamily="34" charset="0"/>
              </a:rPr>
              <a:t>IDEA PRINCIPAL</a:t>
            </a:r>
          </a:p>
        </p:txBody>
      </p:sp>
      <p:cxnSp>
        <p:nvCxnSpPr>
          <p:cNvPr id="44" name="36 Conector recto de flecha"/>
          <p:cNvCxnSpPr>
            <a:cxnSpLocks noChangeShapeType="1"/>
          </p:cNvCxnSpPr>
          <p:nvPr/>
        </p:nvCxnSpPr>
        <p:spPr bwMode="auto">
          <a:xfrm flipV="1">
            <a:off x="1416785" y="645749"/>
            <a:ext cx="1110515" cy="15874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3 CuadroTexto"/>
          <p:cNvSpPr txBox="1">
            <a:spLocks noChangeArrowheads="1"/>
          </p:cNvSpPr>
          <p:nvPr/>
        </p:nvSpPr>
        <p:spPr bwMode="auto">
          <a:xfrm>
            <a:off x="3331369" y="4282710"/>
            <a:ext cx="17160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defTabSz="914400" eaLnBrk="1" hangingPunct="1"/>
            <a:r>
              <a:rPr lang="es-ES" altLang="es-419" sz="1200" dirty="0" smtClean="0">
                <a:solidFill>
                  <a:srgbClr val="000000"/>
                </a:solidFill>
                <a:cs typeface="Arial" panose="020B0604020202020204" pitchFamily="34" charset="0"/>
              </a:rPr>
              <a:t>se</a:t>
            </a:r>
            <a:r>
              <a:rPr lang="es-ES" altLang="es-419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 puede  expresar como</a:t>
            </a:r>
          </a:p>
        </p:txBody>
      </p:sp>
      <p:cxnSp>
        <p:nvCxnSpPr>
          <p:cNvPr id="46" name="36 Conector recto de flecha"/>
          <p:cNvCxnSpPr>
            <a:cxnSpLocks noChangeShapeType="1"/>
          </p:cNvCxnSpPr>
          <p:nvPr/>
        </p:nvCxnSpPr>
        <p:spPr bwMode="auto">
          <a:xfrm flipH="1">
            <a:off x="3111500" y="937848"/>
            <a:ext cx="1588" cy="76676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3 CuadroTexto"/>
          <p:cNvSpPr txBox="1">
            <a:spLocks noChangeArrowheads="1"/>
          </p:cNvSpPr>
          <p:nvPr/>
        </p:nvSpPr>
        <p:spPr bwMode="auto">
          <a:xfrm>
            <a:off x="3257550" y="1047385"/>
            <a:ext cx="11318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es-ES" altLang="es-419" sz="1000" smtClean="0">
                <a:solidFill>
                  <a:srgbClr val="000000"/>
                </a:solidFill>
                <a:cs typeface="Arial" panose="020B0604020202020204" pitchFamily="34" charset="0"/>
              </a:rPr>
              <a:t>entendido como</a:t>
            </a:r>
          </a:p>
        </p:txBody>
      </p:sp>
      <p:sp>
        <p:nvSpPr>
          <p:cNvPr id="48" name="3 CuadroTexto"/>
          <p:cNvSpPr txBox="1">
            <a:spLocks noChangeArrowheads="1"/>
          </p:cNvSpPr>
          <p:nvPr/>
        </p:nvSpPr>
        <p:spPr bwMode="auto">
          <a:xfrm>
            <a:off x="3290761" y="2847907"/>
            <a:ext cx="1131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es-ES" altLang="es-419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se reconoce con la  pregunta</a:t>
            </a:r>
          </a:p>
        </p:txBody>
      </p:sp>
      <p:cxnSp>
        <p:nvCxnSpPr>
          <p:cNvPr id="49" name="36 Conector recto de flecha"/>
          <p:cNvCxnSpPr>
            <a:cxnSpLocks noChangeShapeType="1"/>
          </p:cNvCxnSpPr>
          <p:nvPr/>
        </p:nvCxnSpPr>
        <p:spPr bwMode="auto">
          <a:xfrm flipH="1">
            <a:off x="3123218" y="4204920"/>
            <a:ext cx="1588" cy="43815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36 Conector recto de flecha"/>
          <p:cNvCxnSpPr>
            <a:cxnSpLocks noChangeShapeType="1"/>
          </p:cNvCxnSpPr>
          <p:nvPr/>
        </p:nvCxnSpPr>
        <p:spPr bwMode="auto">
          <a:xfrm>
            <a:off x="3841750" y="645748"/>
            <a:ext cx="1789113" cy="15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36 Conector recto de flecha"/>
          <p:cNvCxnSpPr>
            <a:cxnSpLocks noChangeShapeType="1"/>
          </p:cNvCxnSpPr>
          <p:nvPr/>
        </p:nvCxnSpPr>
        <p:spPr bwMode="auto">
          <a:xfrm flipH="1">
            <a:off x="6726238" y="791798"/>
            <a:ext cx="1587" cy="69373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3 CuadroTexto"/>
          <p:cNvSpPr txBox="1">
            <a:spLocks noChangeArrowheads="1"/>
          </p:cNvSpPr>
          <p:nvPr/>
        </p:nvSpPr>
        <p:spPr bwMode="auto">
          <a:xfrm>
            <a:off x="6921500" y="923560"/>
            <a:ext cx="13223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es-ES" altLang="es-419" sz="1200" smtClean="0">
                <a:solidFill>
                  <a:srgbClr val="000000"/>
                </a:solidFill>
                <a:cs typeface="Arial" panose="020B0604020202020204" pitchFamily="34" charset="0"/>
              </a:rPr>
              <a:t>que desarrollan</a:t>
            </a:r>
          </a:p>
        </p:txBody>
      </p:sp>
      <p:cxnSp>
        <p:nvCxnSpPr>
          <p:cNvPr id="54" name="36 Conector recto de flecha"/>
          <p:cNvCxnSpPr>
            <a:cxnSpLocks noChangeShapeType="1"/>
          </p:cNvCxnSpPr>
          <p:nvPr/>
        </p:nvCxnSpPr>
        <p:spPr bwMode="auto">
          <a:xfrm flipH="1">
            <a:off x="6726238" y="2033223"/>
            <a:ext cx="1587" cy="5476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3 CuadroTexto"/>
          <p:cNvSpPr txBox="1">
            <a:spLocks noChangeArrowheads="1"/>
          </p:cNvSpPr>
          <p:nvPr/>
        </p:nvSpPr>
        <p:spPr bwMode="auto">
          <a:xfrm>
            <a:off x="6781006" y="2116344"/>
            <a:ext cx="1533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es-ES" altLang="es-419" sz="1000" smtClean="0">
                <a:solidFill>
                  <a:srgbClr val="000000"/>
                </a:solidFill>
                <a:cs typeface="Arial" panose="020B0604020202020204" pitchFamily="34" charset="0"/>
              </a:rPr>
              <a:t>que tiene carácter</a:t>
            </a:r>
          </a:p>
        </p:txBody>
      </p:sp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5758656" y="2653935"/>
            <a:ext cx="2044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es-ES" altLang="es-419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global e inclusivo</a:t>
            </a:r>
          </a:p>
        </p:txBody>
      </p:sp>
      <p:cxnSp>
        <p:nvCxnSpPr>
          <p:cNvPr id="57" name="36 Conector recto de flecha"/>
          <p:cNvCxnSpPr>
            <a:cxnSpLocks noChangeShapeType="1"/>
          </p:cNvCxnSpPr>
          <p:nvPr/>
        </p:nvCxnSpPr>
        <p:spPr bwMode="auto">
          <a:xfrm flipH="1">
            <a:off x="6762750" y="3019060"/>
            <a:ext cx="1588" cy="6572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3 CuadroTexto"/>
          <p:cNvSpPr txBox="1">
            <a:spLocks noChangeArrowheads="1"/>
          </p:cNvSpPr>
          <p:nvPr/>
        </p:nvSpPr>
        <p:spPr bwMode="auto">
          <a:xfrm>
            <a:off x="6981825" y="3092085"/>
            <a:ext cx="1131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es-ES" altLang="es-419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se reconoce con la  pregunta</a:t>
            </a:r>
          </a:p>
        </p:txBody>
      </p:sp>
      <p:sp>
        <p:nvSpPr>
          <p:cNvPr id="59" name="Text Box 9"/>
          <p:cNvSpPr txBox="1">
            <a:spLocks noChangeArrowheads="1"/>
          </p:cNvSpPr>
          <p:nvPr/>
        </p:nvSpPr>
        <p:spPr bwMode="auto">
          <a:xfrm>
            <a:off x="5265738" y="3827401"/>
            <a:ext cx="3286125" cy="33813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es-ES" altLang="es-419" sz="1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¿Qué se dice sobre el tema?</a:t>
            </a:r>
          </a:p>
        </p:txBody>
      </p:sp>
      <p:cxnSp>
        <p:nvCxnSpPr>
          <p:cNvPr id="60" name="54 Conector recto de flecha"/>
          <p:cNvCxnSpPr>
            <a:cxnSpLocks noChangeShapeType="1"/>
          </p:cNvCxnSpPr>
          <p:nvPr/>
        </p:nvCxnSpPr>
        <p:spPr bwMode="auto">
          <a:xfrm flipH="1">
            <a:off x="6767931" y="4292538"/>
            <a:ext cx="1587" cy="43815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3 CuadroTexto"/>
          <p:cNvSpPr txBox="1">
            <a:spLocks noChangeArrowheads="1"/>
          </p:cNvSpPr>
          <p:nvPr/>
        </p:nvSpPr>
        <p:spPr bwMode="auto">
          <a:xfrm>
            <a:off x="7182644" y="4282710"/>
            <a:ext cx="1716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defTabSz="914400" eaLnBrk="1" hangingPunct="1"/>
            <a:r>
              <a:rPr lang="es-ES" altLang="es-419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se  expresa como</a:t>
            </a:r>
          </a:p>
        </p:txBody>
      </p:sp>
      <p:sp>
        <p:nvSpPr>
          <p:cNvPr id="62" name="Text Box 9"/>
          <p:cNvSpPr txBox="1">
            <a:spLocks noChangeArrowheads="1"/>
          </p:cNvSpPr>
          <p:nvPr/>
        </p:nvSpPr>
        <p:spPr bwMode="auto">
          <a:xfrm>
            <a:off x="5265738" y="4881804"/>
            <a:ext cx="30670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defTabSz="914400" eaLnBrk="1" hangingPunct="1"/>
            <a:r>
              <a:rPr lang="es-ES" altLang="es-419" sz="1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Enunciado</a:t>
            </a:r>
            <a:r>
              <a:rPr lang="es-ES" altLang="es-419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: La célula es la unidad básica de la vida, El Renacimiento se desarrolla en el siglo XV, etc.</a:t>
            </a:r>
          </a:p>
        </p:txBody>
      </p:sp>
      <p:sp>
        <p:nvSpPr>
          <p:cNvPr id="63" name="3 CuadroTexto"/>
          <p:cNvSpPr txBox="1">
            <a:spLocks noChangeArrowheads="1"/>
          </p:cNvSpPr>
          <p:nvPr/>
        </p:nvSpPr>
        <p:spPr bwMode="auto">
          <a:xfrm>
            <a:off x="4006056" y="350472"/>
            <a:ext cx="1131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es-ES" altLang="es-419" sz="1200" dirty="0" smtClean="0">
                <a:solidFill>
                  <a:srgbClr val="000000"/>
                </a:solidFill>
                <a:cs typeface="Arial" panose="020B0604020202020204" pitchFamily="34" charset="0"/>
              </a:rPr>
              <a:t> a través de</a:t>
            </a: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279589" y="2609485"/>
            <a:ext cx="620712" cy="19177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>
              <a:buFont typeface="Wingdings" panose="05000000000000000000" pitchFamily="2" charset="2"/>
              <a:buNone/>
            </a:pPr>
            <a:r>
              <a:rPr lang="es-ES" altLang="es-419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T</a:t>
            </a:r>
          </a:p>
          <a:p>
            <a:pPr algn="ctr" defTabSz="914400" eaLnBrk="1" hangingPunct="1">
              <a:buFont typeface="Wingdings" panose="05000000000000000000" pitchFamily="2" charset="2"/>
              <a:buNone/>
            </a:pPr>
            <a:r>
              <a:rPr lang="es-ES" altLang="es-419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E</a:t>
            </a:r>
          </a:p>
          <a:p>
            <a:pPr algn="ctr" defTabSz="914400" eaLnBrk="1" hangingPunct="1">
              <a:buFont typeface="Wingdings" panose="05000000000000000000" pitchFamily="2" charset="2"/>
              <a:buNone/>
            </a:pPr>
            <a:r>
              <a:rPr lang="es-ES" altLang="es-419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X</a:t>
            </a:r>
          </a:p>
          <a:p>
            <a:pPr algn="ctr" defTabSz="914400" eaLnBrk="1" hangingPunct="1">
              <a:buFont typeface="Wingdings" panose="05000000000000000000" pitchFamily="2" charset="2"/>
              <a:buNone/>
            </a:pPr>
            <a:r>
              <a:rPr lang="es-ES" altLang="es-419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T</a:t>
            </a:r>
          </a:p>
          <a:p>
            <a:pPr algn="ctr" defTabSz="914400" eaLnBrk="1" hangingPunct="1">
              <a:buFont typeface="Wingdings" panose="05000000000000000000" pitchFamily="2" charset="2"/>
              <a:buNone/>
            </a:pPr>
            <a:r>
              <a:rPr lang="es-ES" altLang="es-419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O</a:t>
            </a:r>
          </a:p>
        </p:txBody>
      </p:sp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5776913" y="426673"/>
            <a:ext cx="1752600" cy="3968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>
              <a:buFont typeface="Wingdings" panose="05000000000000000000" pitchFamily="2" charset="2"/>
              <a:buNone/>
            </a:pPr>
            <a:r>
              <a:rPr lang="es-ES" altLang="es-419" b="1" dirty="0" smtClean="0">
                <a:solidFill>
                  <a:srgbClr val="000000"/>
                </a:solidFill>
                <a:cs typeface="Arial" panose="020B0604020202020204" pitchFamily="34" charset="0"/>
              </a:rPr>
              <a:t>PÁRRAFOS</a:t>
            </a:r>
          </a:p>
        </p:txBody>
      </p:sp>
      <p:sp>
        <p:nvSpPr>
          <p:cNvPr id="64" name="38 CuadroTexto"/>
          <p:cNvSpPr txBox="1">
            <a:spLocks noChangeArrowheads="1"/>
          </p:cNvSpPr>
          <p:nvPr/>
        </p:nvSpPr>
        <p:spPr bwMode="auto">
          <a:xfrm>
            <a:off x="6839286" y="5976120"/>
            <a:ext cx="2186904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/>
            <a:r>
              <a:rPr lang="es-419" altLang="es-CL" b="1" dirty="0" smtClean="0">
                <a:solidFill>
                  <a:srgbClr val="404040"/>
                </a:solidFill>
                <a:ea typeface="+mn-ea"/>
                <a:cs typeface="Arial" panose="020B0604020202020204" pitchFamily="34" charset="0"/>
              </a:rPr>
              <a:t>Ejercitemos</a:t>
            </a:r>
            <a:endParaRPr lang="es-CL" altLang="es-CL" b="1" dirty="0" smtClean="0">
              <a:solidFill>
                <a:srgbClr val="404040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29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 Rectángulo"/>
          <p:cNvSpPr/>
          <p:nvPr/>
        </p:nvSpPr>
        <p:spPr bwMode="auto">
          <a:xfrm>
            <a:off x="189781" y="189780"/>
            <a:ext cx="8643667" cy="6017589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sng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161605"/>
              </p:ext>
            </p:extLst>
          </p:nvPr>
        </p:nvGraphicFramePr>
        <p:xfrm>
          <a:off x="396814" y="360341"/>
          <a:ext cx="8229599" cy="5676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935"/>
                <a:gridCol w="1876583"/>
                <a:gridCol w="5356081"/>
              </a:tblGrid>
              <a:tr h="429998">
                <a:tc>
                  <a:txBody>
                    <a:bodyPr/>
                    <a:lstStyle/>
                    <a:p>
                      <a:pPr algn="ctr"/>
                      <a:r>
                        <a:rPr lang="es-419" dirty="0" smtClean="0"/>
                        <a:t>Párrafo</a:t>
                      </a:r>
                      <a:endParaRPr lang="es-419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 smtClean="0"/>
                        <a:t>Parte del texto</a:t>
                      </a:r>
                      <a:endParaRPr lang="es-419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 smtClean="0"/>
                        <a:t>Idea principal</a:t>
                      </a:r>
                      <a:endParaRPr lang="es-419" dirty="0"/>
                    </a:p>
                  </a:txBody>
                  <a:tcPr anchor="ctr"/>
                </a:tc>
              </a:tr>
              <a:tr h="793110">
                <a:tc>
                  <a:txBody>
                    <a:bodyPr/>
                    <a:lstStyle/>
                    <a:p>
                      <a:pPr algn="ctr"/>
                      <a:r>
                        <a:rPr lang="es-419" dirty="0" smtClean="0"/>
                        <a:t>1</a:t>
                      </a:r>
                      <a:endParaRPr lang="es-419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 smtClean="0"/>
                        <a:t>Introducción</a:t>
                      </a:r>
                      <a:endParaRPr lang="es-419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419" dirty="0" smtClean="0"/>
                        <a:t>Nuestro alfabeto se origina de una lengua semítica, muy próxima al hebreo.</a:t>
                      </a:r>
                      <a:endParaRPr lang="es-419" dirty="0"/>
                    </a:p>
                  </a:txBody>
                  <a:tcPr/>
                </a:tc>
              </a:tr>
              <a:tr h="429998">
                <a:tc>
                  <a:txBody>
                    <a:bodyPr/>
                    <a:lstStyle/>
                    <a:p>
                      <a:pPr algn="ctr"/>
                      <a:r>
                        <a:rPr lang="es-419" dirty="0" smtClean="0"/>
                        <a:t>2</a:t>
                      </a:r>
                      <a:endParaRPr lang="es-419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 smtClean="0"/>
                        <a:t>Introducción</a:t>
                      </a:r>
                      <a:endParaRPr lang="es-419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419" dirty="0" smtClean="0"/>
                        <a:t>Nacimiento de la “A” y su forma de pronunciación.</a:t>
                      </a:r>
                      <a:endParaRPr lang="es-419" dirty="0"/>
                    </a:p>
                  </a:txBody>
                  <a:tcPr/>
                </a:tc>
              </a:tr>
              <a:tr h="429998">
                <a:tc>
                  <a:txBody>
                    <a:bodyPr/>
                    <a:lstStyle/>
                    <a:p>
                      <a:pPr algn="ctr"/>
                      <a:r>
                        <a:rPr lang="es-419" dirty="0" smtClean="0"/>
                        <a:t>3</a:t>
                      </a:r>
                      <a:endParaRPr lang="es-419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 smtClean="0"/>
                        <a:t>Desarrollo</a:t>
                      </a:r>
                      <a:endParaRPr lang="es-419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419" dirty="0" smtClean="0"/>
                        <a:t>La “A” se creó</a:t>
                      </a:r>
                      <a:r>
                        <a:rPr lang="es-419" baseline="0" dirty="0" smtClean="0"/>
                        <a:t> como consonante, debido a las características de la lengua de los inventores del alfabeto.</a:t>
                      </a:r>
                      <a:endParaRPr lang="es-419" dirty="0"/>
                    </a:p>
                  </a:txBody>
                  <a:tcPr/>
                </a:tc>
              </a:tr>
              <a:tr h="429998">
                <a:tc>
                  <a:txBody>
                    <a:bodyPr/>
                    <a:lstStyle/>
                    <a:p>
                      <a:pPr algn="ctr"/>
                      <a:r>
                        <a:rPr lang="es-419" dirty="0" smtClean="0"/>
                        <a:t>4</a:t>
                      </a:r>
                      <a:endParaRPr lang="es-419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 smtClean="0"/>
                        <a:t>Desarrollo</a:t>
                      </a:r>
                      <a:endParaRPr lang="es-419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419" dirty="0" smtClean="0"/>
                        <a:t>Los que pudieran escribir</a:t>
                      </a:r>
                      <a:r>
                        <a:rPr lang="es-419" baseline="0" dirty="0" smtClean="0"/>
                        <a:t> en este sistema, podrían descifrar un sistema compuesto de consonantes.</a:t>
                      </a:r>
                      <a:endParaRPr lang="es-419" dirty="0"/>
                    </a:p>
                  </a:txBody>
                  <a:tcPr/>
                </a:tc>
              </a:tr>
              <a:tr h="429998">
                <a:tc>
                  <a:txBody>
                    <a:bodyPr/>
                    <a:lstStyle/>
                    <a:p>
                      <a:pPr algn="ctr"/>
                      <a:r>
                        <a:rPr lang="es-419" dirty="0" smtClean="0"/>
                        <a:t>5</a:t>
                      </a:r>
                      <a:endParaRPr lang="es-419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 smtClean="0"/>
                        <a:t>Desarrollo</a:t>
                      </a:r>
                      <a:endParaRPr lang="es-419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419" dirty="0" smtClean="0"/>
                        <a:t>La “A” recibió el nombre de </a:t>
                      </a:r>
                      <a:r>
                        <a:rPr lang="es-419" i="1" dirty="0" err="1" smtClean="0"/>
                        <a:t>alef</a:t>
                      </a:r>
                      <a:r>
                        <a:rPr lang="es-419" i="1" dirty="0" smtClean="0"/>
                        <a:t> </a:t>
                      </a:r>
                      <a:r>
                        <a:rPr lang="es-419" i="0" dirty="0" smtClean="0"/>
                        <a:t>(</a:t>
                      </a:r>
                      <a:r>
                        <a:rPr lang="es-419" i="1" dirty="0" smtClean="0"/>
                        <a:t>buey</a:t>
                      </a:r>
                      <a:r>
                        <a:rPr lang="es-419" i="0" dirty="0" smtClean="0"/>
                        <a:t>, en fenicio) porque primitivamente representaba la cabeza de este bovino.</a:t>
                      </a:r>
                      <a:endParaRPr lang="es-419" dirty="0"/>
                    </a:p>
                  </a:txBody>
                  <a:tcPr/>
                </a:tc>
              </a:tr>
              <a:tr h="429998">
                <a:tc>
                  <a:txBody>
                    <a:bodyPr/>
                    <a:lstStyle/>
                    <a:p>
                      <a:pPr algn="ctr"/>
                      <a:r>
                        <a:rPr lang="es-419" dirty="0" smtClean="0"/>
                        <a:t>6</a:t>
                      </a:r>
                      <a:endParaRPr lang="es-419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 smtClean="0"/>
                        <a:t>Desarrollo</a:t>
                      </a:r>
                      <a:endParaRPr lang="es-419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419" dirty="0" smtClean="0"/>
                        <a:t>La “A” correspondía a una consonante</a:t>
                      </a:r>
                      <a:r>
                        <a:rPr lang="es-419" baseline="0" dirty="0" smtClean="0"/>
                        <a:t> invisible, una especie de </a:t>
                      </a:r>
                      <a:r>
                        <a:rPr lang="es-419" i="1" baseline="0" dirty="0" smtClean="0"/>
                        <a:t>clic</a:t>
                      </a:r>
                      <a:r>
                        <a:rPr lang="es-419" i="0" baseline="0" dirty="0" smtClean="0"/>
                        <a:t> que se produce en la parte posterior de la garganta.</a:t>
                      </a:r>
                      <a:endParaRPr lang="es-419" dirty="0"/>
                    </a:p>
                  </a:txBody>
                  <a:tcPr/>
                </a:tc>
              </a:tr>
              <a:tr h="429998">
                <a:tc>
                  <a:txBody>
                    <a:bodyPr/>
                    <a:lstStyle/>
                    <a:p>
                      <a:pPr algn="ctr"/>
                      <a:r>
                        <a:rPr lang="es-419" dirty="0" smtClean="0"/>
                        <a:t>7</a:t>
                      </a:r>
                      <a:endParaRPr lang="es-419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 smtClean="0"/>
                        <a:t>Conclusión</a:t>
                      </a:r>
                      <a:endParaRPr lang="es-419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419" dirty="0" smtClean="0"/>
                        <a:t>El alfabeto fenicio se popularizó y los próximos alfabetos comienzan con el signo vocálico “A”.</a:t>
                      </a:r>
                      <a:endParaRPr lang="es-419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885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8 CuadroTexto"/>
          <p:cNvSpPr txBox="1">
            <a:spLocks noChangeArrowheads="1"/>
          </p:cNvSpPr>
          <p:nvPr/>
        </p:nvSpPr>
        <p:spPr bwMode="auto">
          <a:xfrm>
            <a:off x="2449902" y="751632"/>
            <a:ext cx="6262777" cy="40011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/>
            <a:r>
              <a:rPr lang="es-419" altLang="es-CL" sz="2000" b="1" dirty="0" smtClean="0">
                <a:solidFill>
                  <a:srgbClr val="404040"/>
                </a:solidFill>
                <a:ea typeface="+mn-ea"/>
                <a:cs typeface="Arial" panose="020B0604020202020204" pitchFamily="34" charset="0"/>
              </a:rPr>
              <a:t>2. Tipos de preguntas en Comprensión Lectora</a:t>
            </a:r>
            <a:endParaRPr lang="es-CL" altLang="es-CL" sz="2000" b="1" dirty="0" smtClean="0">
              <a:solidFill>
                <a:srgbClr val="40404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220976" y="2619193"/>
            <a:ext cx="2824224" cy="34163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es-ES" altLang="es-419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 </a:t>
            </a:r>
            <a:r>
              <a:rPr lang="es-ES" altLang="es-419" b="1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ENCABEZADOS</a:t>
            </a:r>
            <a:endParaRPr lang="es-419" altLang="es-419" b="1" dirty="0" smtClean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  <a:p>
            <a:pPr defTabSz="914400" eaLnBrk="1" hangingPunct="1">
              <a:buFontTx/>
              <a:buChar char="-"/>
            </a:pPr>
            <a:r>
              <a:rPr lang="es-ES" altLang="es-419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s-419" altLang="es-419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 La tesis defendida por el autor del texto es…</a:t>
            </a:r>
            <a:endParaRPr lang="es-ES" altLang="es-419" dirty="0" smtClean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  <a:p>
            <a:pPr defTabSz="914400" eaLnBrk="1" hangingPunct="1">
              <a:buFontTx/>
              <a:buChar char="-"/>
            </a:pPr>
            <a:r>
              <a:rPr lang="es-ES" altLang="es-419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s-419" altLang="es-419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 </a:t>
            </a:r>
            <a:r>
              <a:rPr lang="es-419" altLang="es-419" dirty="0" smtClean="0">
                <a:solidFill>
                  <a:srgbClr val="000000"/>
                </a:solidFill>
                <a:cs typeface="Arial" panose="020B0604020202020204" pitchFamily="34" charset="0"/>
              </a:rPr>
              <a:t>Con</a:t>
            </a:r>
            <a:r>
              <a:rPr lang="es-419" altLang="es-419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respecto al emisor, se puede afirmar que…</a:t>
            </a:r>
          </a:p>
          <a:p>
            <a:pPr defTabSz="914400" eaLnBrk="1" hangingPunct="1"/>
            <a:r>
              <a:rPr lang="es-419" altLang="es-419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- ¿Qué relación existe entre el primer y el tercer párrafo?</a:t>
            </a:r>
          </a:p>
          <a:p>
            <a:pPr defTabSz="914400" eaLnBrk="1" hangingPunct="1"/>
            <a:r>
              <a:rPr lang="es-419" altLang="es-419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- ¿Cuál de las siguientes es una idea expresada en el texto?</a:t>
            </a:r>
            <a:endParaRPr lang="es-ES" altLang="es-419" dirty="0" smtClean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8306" y="2619193"/>
            <a:ext cx="2483152" cy="10895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120000"/>
              </a:lnSpc>
            </a:pPr>
            <a:r>
              <a:rPr lang="es-ES" altLang="es-419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 </a:t>
            </a:r>
            <a:r>
              <a:rPr lang="es-ES" altLang="es-419" b="1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HABILIDADES</a:t>
            </a:r>
          </a:p>
          <a:p>
            <a:pPr defTabSz="914400" eaLnBrk="1" hangingPunct="1">
              <a:lnSpc>
                <a:spcPct val="120000"/>
              </a:lnSpc>
            </a:pPr>
            <a:r>
              <a:rPr lang="es-ES" altLang="es-419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- </a:t>
            </a:r>
            <a:r>
              <a:rPr lang="es-419" altLang="es-419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Analizar-interpretar</a:t>
            </a:r>
            <a:endParaRPr lang="es-ES" altLang="es-419" dirty="0" smtClean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</a:pPr>
            <a:r>
              <a:rPr lang="es-ES" altLang="es-419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- </a:t>
            </a:r>
            <a:r>
              <a:rPr lang="es-419" altLang="es-419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Analizar-sintetizar</a:t>
            </a:r>
            <a:endParaRPr lang="es-ES" altLang="es-419" dirty="0" smtClean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8306" y="3927379"/>
            <a:ext cx="2483152" cy="20867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120000"/>
              </a:lnSpc>
            </a:pPr>
            <a:r>
              <a:rPr lang="es-ES" altLang="es-419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s-ES" altLang="es-419" b="1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RESPUESTA</a:t>
            </a:r>
          </a:p>
          <a:p>
            <a:pPr defTabSz="914400" eaLnBrk="1" hangingPunct="1">
              <a:lnSpc>
                <a:spcPct val="120000"/>
              </a:lnSpc>
            </a:pPr>
            <a:r>
              <a:rPr lang="es-ES" altLang="es-419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-</a:t>
            </a:r>
            <a:r>
              <a:rPr lang="es-419" altLang="es-419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 Examinar cada una de las partes del texto.</a:t>
            </a:r>
          </a:p>
          <a:p>
            <a:pPr defTabSz="914400" eaLnBrk="1" hangingPunct="1">
              <a:lnSpc>
                <a:spcPct val="120000"/>
              </a:lnSpc>
            </a:pPr>
            <a:r>
              <a:rPr lang="es-419" altLang="es-419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- Distinguir información principal de la secundaria.</a:t>
            </a:r>
            <a:endParaRPr lang="es-ES" altLang="es-419" dirty="0" smtClean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Llamada de flecha hacia abajo 5"/>
          <p:cNvSpPr/>
          <p:nvPr/>
        </p:nvSpPr>
        <p:spPr>
          <a:xfrm>
            <a:off x="1374128" y="1534255"/>
            <a:ext cx="3693695" cy="920402"/>
          </a:xfrm>
          <a:prstGeom prst="downArrowCallout">
            <a:avLst>
              <a:gd name="adj1" fmla="val 57757"/>
              <a:gd name="adj2" fmla="val 42867"/>
              <a:gd name="adj3" fmla="val 22022"/>
              <a:gd name="adj4" fmla="val 6497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/>
            <a:r>
              <a:rPr lang="es-419" altLang="es-419" b="1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2.2. Análisis</a:t>
            </a:r>
            <a:endParaRPr lang="es-ES" altLang="es-419" b="1" dirty="0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177" y="3207116"/>
            <a:ext cx="2522835" cy="282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2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U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USS.pot</Template>
  <TotalTime>5756</TotalTime>
  <Words>2427</Words>
  <Application>Microsoft Office PowerPoint</Application>
  <PresentationFormat>Presentación en pantalla (4:3)</PresentationFormat>
  <Paragraphs>297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ＭＳ Ｐゴシック</vt:lpstr>
      <vt:lpstr>ＭＳ Ｐゴシック</vt:lpstr>
      <vt:lpstr>Arial</vt:lpstr>
      <vt:lpstr>Calibri</vt:lpstr>
      <vt:lpstr>Times New Roman</vt:lpstr>
      <vt:lpstr>Wingdings</vt:lpstr>
      <vt:lpstr>Presentación USS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ppt</dc:title>
  <dc:creator>Mac Dise</dc:creator>
  <cp:lastModifiedBy>Alexie Paredes Monasterio</cp:lastModifiedBy>
  <cp:revision>501</cp:revision>
  <dcterms:created xsi:type="dcterms:W3CDTF">2012-08-31T14:57:00Z</dcterms:created>
  <dcterms:modified xsi:type="dcterms:W3CDTF">2014-07-08T21:10:01Z</dcterms:modified>
</cp:coreProperties>
</file>